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5" r:id="rId2"/>
    <p:sldId id="271" r:id="rId3"/>
    <p:sldId id="272" r:id="rId4"/>
    <p:sldId id="273" r:id="rId5"/>
    <p:sldId id="275" r:id="rId6"/>
    <p:sldId id="290" r:id="rId7"/>
    <p:sldId id="291" r:id="rId8"/>
    <p:sldId id="292" r:id="rId9"/>
    <p:sldId id="287" r:id="rId10"/>
    <p:sldId id="278" r:id="rId11"/>
    <p:sldId id="280" r:id="rId12"/>
    <p:sldId id="296" r:id="rId13"/>
    <p:sldId id="28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FFCC66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ECA97-8EB7-4ACB-9EC7-68CE240B91D1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B4512-CB9F-4570-8605-DEEB3CC51E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70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DB2A9-2476-493C-BE37-F51F4D5964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572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93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03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07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74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99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11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83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6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3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24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1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5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LS%20v&#224;%20&#272;L%207\GA%20&#272;&#7883;a%20l&#237;%207%20(CTST)\5.%20GADT%20&#272;&#7883;a%20l&#237;%207%20(CTST)\3.%20GADT%20Ch&#226;u%20Phi\B&#224;i%209,%20ti&#7871;t%203.mp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4.jpeg"/><Relationship Id="rId5" Type="http://schemas.openxmlformats.org/officeDocument/2006/relationships/image" Target="../media/image10.png"/><Relationship Id="rId15" Type="http://schemas.openxmlformats.org/officeDocument/2006/relationships/image" Target="../media/image18.jpeg"/><Relationship Id="rId10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Oval 3">
            <a:extLst>
              <a:ext uri="{FF2B5EF4-FFF2-40B4-BE49-F238E27FC236}">
                <a16:creationId xmlns:a16="http://schemas.microsoft.com/office/drawing/2014/main" id="{F2AC3F07-14FE-429E-9061-24B997D1E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2388" y="2281238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596" name="Oval 4">
            <a:extLst>
              <a:ext uri="{FF2B5EF4-FFF2-40B4-BE49-F238E27FC236}">
                <a16:creationId xmlns:a16="http://schemas.microsoft.com/office/drawing/2014/main" id="{ECC36196-C55A-432C-B571-31F89CA03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2300288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597" name="Oval 5">
            <a:extLst>
              <a:ext uri="{FF2B5EF4-FFF2-40B4-BE49-F238E27FC236}">
                <a16:creationId xmlns:a16="http://schemas.microsoft.com/office/drawing/2014/main" id="{284F88D0-DBD3-4CAF-A94E-EFE53720E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088" y="228600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598" name="Oval 6">
            <a:extLst>
              <a:ext uri="{FF2B5EF4-FFF2-40B4-BE49-F238E27FC236}">
                <a16:creationId xmlns:a16="http://schemas.microsoft.com/office/drawing/2014/main" id="{65B05E3C-0985-49D8-A60C-9E61F737B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363" y="228600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599" name="Oval 7">
            <a:extLst>
              <a:ext uri="{FF2B5EF4-FFF2-40B4-BE49-F238E27FC236}">
                <a16:creationId xmlns:a16="http://schemas.microsoft.com/office/drawing/2014/main" id="{1B4A0E66-5DD1-479D-B066-007CF9A33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875" y="2281238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0" name="Oval 8">
            <a:extLst>
              <a:ext uri="{FF2B5EF4-FFF2-40B4-BE49-F238E27FC236}">
                <a16:creationId xmlns:a16="http://schemas.microsoft.com/office/drawing/2014/main" id="{B6F723E1-B302-4437-B1C1-70FF6186B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4850" y="160020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1" name="Oval 9">
            <a:extLst>
              <a:ext uri="{FF2B5EF4-FFF2-40B4-BE49-F238E27FC236}">
                <a16:creationId xmlns:a16="http://schemas.microsoft.com/office/drawing/2014/main" id="{74E56403-97DA-428D-A9CB-B8D31F2A7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2388" y="1595438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2" name="Oval 10">
            <a:extLst>
              <a:ext uri="{FF2B5EF4-FFF2-40B4-BE49-F238E27FC236}">
                <a16:creationId xmlns:a16="http://schemas.microsoft.com/office/drawing/2014/main" id="{84C3BEFA-C02C-4CE7-B73E-E482FADE4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8463" y="1614488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3" name="Oval 11">
            <a:extLst>
              <a:ext uri="{FF2B5EF4-FFF2-40B4-BE49-F238E27FC236}">
                <a16:creationId xmlns:a16="http://schemas.microsoft.com/office/drawing/2014/main" id="{FE7EA97F-DA07-441D-BFDE-F8C53AE8C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4263" y="1604963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4" name="Oval 12">
            <a:extLst>
              <a:ext uri="{FF2B5EF4-FFF2-40B4-BE49-F238E27FC236}">
                <a16:creationId xmlns:a16="http://schemas.microsoft.com/office/drawing/2014/main" id="{36E1E50B-6FFA-4F24-B5A0-A6DB45351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5" y="160020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5" name="Oval 13">
            <a:extLst>
              <a:ext uri="{FF2B5EF4-FFF2-40B4-BE49-F238E27FC236}">
                <a16:creationId xmlns:a16="http://schemas.microsoft.com/office/drawing/2014/main" id="{F11605B2-BB40-47B0-B029-5519AF35D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1614488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6" name="Oval 14">
            <a:extLst>
              <a:ext uri="{FF2B5EF4-FFF2-40B4-BE49-F238E27FC236}">
                <a16:creationId xmlns:a16="http://schemas.microsoft.com/office/drawing/2014/main" id="{E96122E1-9C2F-4BB5-A895-AF70FCD3C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088" y="160020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7" name="Oval 15">
            <a:extLst>
              <a:ext uri="{FF2B5EF4-FFF2-40B4-BE49-F238E27FC236}">
                <a16:creationId xmlns:a16="http://schemas.microsoft.com/office/drawing/2014/main" id="{5D8219ED-0E40-4364-81FA-FB1678320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363" y="160020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8" name="Oval 16">
            <a:extLst>
              <a:ext uri="{FF2B5EF4-FFF2-40B4-BE49-F238E27FC236}">
                <a16:creationId xmlns:a16="http://schemas.microsoft.com/office/drawing/2014/main" id="{EDB45C19-097B-498C-BEA7-A8239A07F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875" y="1595438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9" name="Oval 17">
            <a:extLst>
              <a:ext uri="{FF2B5EF4-FFF2-40B4-BE49-F238E27FC236}">
                <a16:creationId xmlns:a16="http://schemas.microsoft.com/office/drawing/2014/main" id="{B7563F70-4176-49CD-85A4-68FB79DDF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4263" y="2976563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10" name="Oval 18">
            <a:extLst>
              <a:ext uri="{FF2B5EF4-FFF2-40B4-BE49-F238E27FC236}">
                <a16:creationId xmlns:a16="http://schemas.microsoft.com/office/drawing/2014/main" id="{7E068B34-5760-4B8D-9E08-F1D626707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5" y="297180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11" name="Oval 19">
            <a:extLst>
              <a:ext uri="{FF2B5EF4-FFF2-40B4-BE49-F238E27FC236}">
                <a16:creationId xmlns:a16="http://schemas.microsoft.com/office/drawing/2014/main" id="{EDE8E333-EAA6-4B24-AA8A-2311A64F0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2986088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12" name="Oval 20">
            <a:extLst>
              <a:ext uri="{FF2B5EF4-FFF2-40B4-BE49-F238E27FC236}">
                <a16:creationId xmlns:a16="http://schemas.microsoft.com/office/drawing/2014/main" id="{3F4BBBD8-D1EE-4A87-8628-ABE6B4422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088" y="297180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13" name="Oval 21">
            <a:extLst>
              <a:ext uri="{FF2B5EF4-FFF2-40B4-BE49-F238E27FC236}">
                <a16:creationId xmlns:a16="http://schemas.microsoft.com/office/drawing/2014/main" id="{DEB5E0D0-3BDB-41F4-9167-E5428CF08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363" y="297180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14" name="Oval 22">
            <a:extLst>
              <a:ext uri="{FF2B5EF4-FFF2-40B4-BE49-F238E27FC236}">
                <a16:creationId xmlns:a16="http://schemas.microsoft.com/office/drawing/2014/main" id="{8E2A9B8D-F46D-469E-A8DF-F518FACD0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643313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15" name="Oval 23">
            <a:extLst>
              <a:ext uri="{FF2B5EF4-FFF2-40B4-BE49-F238E27FC236}">
                <a16:creationId xmlns:a16="http://schemas.microsoft.com/office/drawing/2014/main" id="{C69B9CB2-2D37-46BE-97E1-1962D606E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7513" y="3652838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16" name="Oval 24">
            <a:extLst>
              <a:ext uri="{FF2B5EF4-FFF2-40B4-BE49-F238E27FC236}">
                <a16:creationId xmlns:a16="http://schemas.microsoft.com/office/drawing/2014/main" id="{CAC820BD-2BFB-4AA3-A0D5-2BE56F22C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3313" y="3643313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17" name="Oval 25">
            <a:extLst>
              <a:ext uri="{FF2B5EF4-FFF2-40B4-BE49-F238E27FC236}">
                <a16:creationId xmlns:a16="http://schemas.microsoft.com/office/drawing/2014/main" id="{04C7A4F3-F25C-49E2-AD7D-472101B49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4825" y="363855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18" name="Oval 26">
            <a:extLst>
              <a:ext uri="{FF2B5EF4-FFF2-40B4-BE49-F238E27FC236}">
                <a16:creationId xmlns:a16="http://schemas.microsoft.com/office/drawing/2014/main" id="{C082574F-D817-4FD7-95EB-4F05DEF6D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6338" y="3652838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19" name="Oval 27">
            <a:extLst>
              <a:ext uri="{FF2B5EF4-FFF2-40B4-BE49-F238E27FC236}">
                <a16:creationId xmlns:a16="http://schemas.microsoft.com/office/drawing/2014/main" id="{7BD21545-C610-4373-B78C-C51B2B86C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2138" y="363855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20" name="Oval 28">
            <a:extLst>
              <a:ext uri="{FF2B5EF4-FFF2-40B4-BE49-F238E27FC236}">
                <a16:creationId xmlns:a16="http://schemas.microsoft.com/office/drawing/2014/main" id="{8520AC8E-63A5-430F-A69C-BC062BF94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8413" y="363855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21" name="Oval 29">
            <a:extLst>
              <a:ext uri="{FF2B5EF4-FFF2-40B4-BE49-F238E27FC236}">
                <a16:creationId xmlns:a16="http://schemas.microsoft.com/office/drawing/2014/main" id="{FB2FE8B3-2DFB-4759-8E45-7F9F5EE74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6363" y="93345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22" name="Oval 30">
            <a:extLst>
              <a:ext uri="{FF2B5EF4-FFF2-40B4-BE49-F238E27FC236}">
                <a16:creationId xmlns:a16="http://schemas.microsoft.com/office/drawing/2014/main" id="{3941E18A-D8A2-4F41-8DF1-898D9AD76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4850" y="93345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23" name="Oval 31">
            <a:extLst>
              <a:ext uri="{FF2B5EF4-FFF2-40B4-BE49-F238E27FC236}">
                <a16:creationId xmlns:a16="http://schemas.microsoft.com/office/drawing/2014/main" id="{4B28A25D-7790-471C-A91F-19AD1EFD0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2388" y="928688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24" name="Oval 32">
            <a:extLst>
              <a:ext uri="{FF2B5EF4-FFF2-40B4-BE49-F238E27FC236}">
                <a16:creationId xmlns:a16="http://schemas.microsoft.com/office/drawing/2014/main" id="{2357E8F9-BDB7-4D63-9D0B-A3AF3A814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947738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25" name="Oval 33">
            <a:extLst>
              <a:ext uri="{FF2B5EF4-FFF2-40B4-BE49-F238E27FC236}">
                <a16:creationId xmlns:a16="http://schemas.microsoft.com/office/drawing/2014/main" id="{BF5301C5-1D30-4616-982B-8566C711B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088" y="93345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26" name="Oval 34">
            <a:extLst>
              <a:ext uri="{FF2B5EF4-FFF2-40B4-BE49-F238E27FC236}">
                <a16:creationId xmlns:a16="http://schemas.microsoft.com/office/drawing/2014/main" id="{7AA93D10-C9B7-4608-A858-68F11CF29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363" y="93345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27" name="Oval 35">
            <a:extLst>
              <a:ext uri="{FF2B5EF4-FFF2-40B4-BE49-F238E27FC236}">
                <a16:creationId xmlns:a16="http://schemas.microsoft.com/office/drawing/2014/main" id="{3D535B3E-5504-45C1-B0E2-2253B1393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875" y="928688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28" name="Oval 36">
            <a:extLst>
              <a:ext uri="{FF2B5EF4-FFF2-40B4-BE49-F238E27FC236}">
                <a16:creationId xmlns:a16="http://schemas.microsoft.com/office/drawing/2014/main" id="{85A7BA68-35DC-4C28-BFAB-58EFFE192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947738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29" name="Oval 37">
            <a:extLst>
              <a:ext uri="{FF2B5EF4-FFF2-40B4-BE49-F238E27FC236}">
                <a16:creationId xmlns:a16="http://schemas.microsoft.com/office/drawing/2014/main" id="{75707375-A7C2-4A00-9D5D-4382097FB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4263" y="4329113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30" name="Oval 38">
            <a:extLst>
              <a:ext uri="{FF2B5EF4-FFF2-40B4-BE49-F238E27FC236}">
                <a16:creationId xmlns:a16="http://schemas.microsoft.com/office/drawing/2014/main" id="{08F0E240-A073-403A-B485-11E813E5D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5" y="432435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31" name="Oval 39">
            <a:extLst>
              <a:ext uri="{FF2B5EF4-FFF2-40B4-BE49-F238E27FC236}">
                <a16:creationId xmlns:a16="http://schemas.microsoft.com/office/drawing/2014/main" id="{BA11B542-8B89-4493-BD26-23BF08BAB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4338638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32" name="Oval 40">
            <a:extLst>
              <a:ext uri="{FF2B5EF4-FFF2-40B4-BE49-F238E27FC236}">
                <a16:creationId xmlns:a16="http://schemas.microsoft.com/office/drawing/2014/main" id="{58DB1A7D-E98D-40BB-8F78-8267BCD93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088" y="432435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33" name="Oval 41">
            <a:extLst>
              <a:ext uri="{FF2B5EF4-FFF2-40B4-BE49-F238E27FC236}">
                <a16:creationId xmlns:a16="http://schemas.microsoft.com/office/drawing/2014/main" id="{BC73BF5C-D6D6-411F-AC26-E08855327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363" y="432435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34" name="Oval 42">
            <a:extLst>
              <a:ext uri="{FF2B5EF4-FFF2-40B4-BE49-F238E27FC236}">
                <a16:creationId xmlns:a16="http://schemas.microsoft.com/office/drawing/2014/main" id="{EFFF92C1-A78C-42D5-A896-B1B7A8372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875" y="4319588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35" name="Oval 43">
            <a:extLst>
              <a:ext uri="{FF2B5EF4-FFF2-40B4-BE49-F238E27FC236}">
                <a16:creationId xmlns:a16="http://schemas.microsoft.com/office/drawing/2014/main" id="{4D46E30A-7104-4426-BDB8-0C25B3816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5" y="501015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36" name="Oval 44">
            <a:extLst>
              <a:ext uri="{FF2B5EF4-FFF2-40B4-BE49-F238E27FC236}">
                <a16:creationId xmlns:a16="http://schemas.microsoft.com/office/drawing/2014/main" id="{B67417F8-A02B-4976-97AF-E162DB16E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5024438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37" name="Oval 45">
            <a:extLst>
              <a:ext uri="{FF2B5EF4-FFF2-40B4-BE49-F238E27FC236}">
                <a16:creationId xmlns:a16="http://schemas.microsoft.com/office/drawing/2014/main" id="{6FF00020-FDC7-492C-B6C6-2AA13915E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088" y="501015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38" name="AutoShape 46">
            <a:extLst>
              <a:ext uri="{FF2B5EF4-FFF2-40B4-BE49-F238E27FC236}">
                <a16:creationId xmlns:a16="http://schemas.microsoft.com/office/drawing/2014/main" id="{648CEB85-CAC2-4AE5-94A5-28AF4B392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614988"/>
            <a:ext cx="7772400" cy="1143000"/>
          </a:xfrm>
          <a:prstGeom prst="horizontalScrol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 algn="ctr" eaLnBrk="0" hangingPunct="0"/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hoang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mạc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Phi</a:t>
            </a:r>
          </a:p>
        </p:txBody>
      </p:sp>
      <p:sp>
        <p:nvSpPr>
          <p:cNvPr id="110639" name="AutoShape 47">
            <a:extLst>
              <a:ext uri="{FF2B5EF4-FFF2-40B4-BE49-F238E27FC236}">
                <a16:creationId xmlns:a16="http://schemas.microsoft.com/office/drawing/2014/main" id="{710B7B87-5910-468C-B763-B17652D74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9550" y="1042988"/>
            <a:ext cx="749300" cy="533400"/>
          </a:xfrm>
          <a:prstGeom prst="star5">
            <a:avLst/>
          </a:prstGeom>
          <a:gradFill rotWithShape="1">
            <a:gsLst>
              <a:gs pos="0">
                <a:srgbClr val="FFE2C5"/>
              </a:gs>
              <a:gs pos="100000">
                <a:srgbClr val="FFE2C5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FF"/>
            </a:solidFill>
            <a:miter lim="800000"/>
          </a:ln>
          <a:effectLst/>
        </p:spPr>
        <p:txBody>
          <a:bodyPr wrap="none" anchor="ctr"/>
          <a:lstStyle/>
          <a:p>
            <a:pPr algn="ctr">
              <a:buFontTx/>
              <a:buNone/>
              <a:defRPr/>
            </a:pPr>
            <a:r>
              <a:rPr lang="en-US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0640" name="Text Box 48">
            <a:extLst>
              <a:ext uri="{FF2B5EF4-FFF2-40B4-BE49-F238E27FC236}">
                <a16:creationId xmlns:a16="http://schemas.microsoft.com/office/drawing/2014/main" id="{BBA6962F-2364-4755-B49B-0522718EB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75" y="966789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10641" name="Text Box 49">
            <a:extLst>
              <a:ext uri="{FF2B5EF4-FFF2-40B4-BE49-F238E27FC236}">
                <a16:creationId xmlns:a16="http://schemas.microsoft.com/office/drawing/2014/main" id="{15BFCC89-8936-4D30-A752-77BB591CB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947739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0642" name="Text Box 50">
            <a:extLst>
              <a:ext uri="{FF2B5EF4-FFF2-40B4-BE49-F238E27FC236}">
                <a16:creationId xmlns:a16="http://schemas.microsoft.com/office/drawing/2014/main" id="{C68B93A4-083C-4836-83E5-BA8E2AA1E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5088" y="938214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110643" name="Text Box 51">
            <a:extLst>
              <a:ext uri="{FF2B5EF4-FFF2-40B4-BE49-F238E27FC236}">
                <a16:creationId xmlns:a16="http://schemas.microsoft.com/office/drawing/2014/main" id="{D476BAB2-79F3-4B7F-907D-BF11C7AD5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1838" y="919164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0644" name="Text Box 52">
            <a:extLst>
              <a:ext uri="{FF2B5EF4-FFF2-40B4-BE49-F238E27FC236}">
                <a16:creationId xmlns:a16="http://schemas.microsoft.com/office/drawing/2014/main" id="{EBF0CC6E-9FFD-45D2-A11A-458D84975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9063" y="938214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10645" name="Text Box 53">
            <a:extLst>
              <a:ext uri="{FF2B5EF4-FFF2-40B4-BE49-F238E27FC236}">
                <a16:creationId xmlns:a16="http://schemas.microsoft.com/office/drawing/2014/main" id="{0B929D7A-BAF3-4C44-9F66-3E6F78225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050" y="947739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0646" name="Text Box 54">
            <a:extLst>
              <a:ext uri="{FF2B5EF4-FFF2-40B4-BE49-F238E27FC236}">
                <a16:creationId xmlns:a16="http://schemas.microsoft.com/office/drawing/2014/main" id="{D75A211A-8F4B-455B-81EB-EB3FB0994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2563" y="947739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110647" name="Text Box 55">
            <a:extLst>
              <a:ext uri="{FF2B5EF4-FFF2-40B4-BE49-F238E27FC236}">
                <a16:creationId xmlns:a16="http://schemas.microsoft.com/office/drawing/2014/main" id="{E0A0BB53-506B-42A3-A852-6E1FE62BF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9800" y="966789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110648" name="AutoShape 56">
            <a:extLst>
              <a:ext uri="{FF2B5EF4-FFF2-40B4-BE49-F238E27FC236}">
                <a16:creationId xmlns:a16="http://schemas.microsoft.com/office/drawing/2014/main" id="{87C6F934-C82C-440B-BF8F-80FDED555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8600" y="1657350"/>
            <a:ext cx="749300" cy="533400"/>
          </a:xfrm>
          <a:prstGeom prst="star5">
            <a:avLst/>
          </a:prstGeom>
          <a:gradFill rotWithShape="1">
            <a:gsLst>
              <a:gs pos="0">
                <a:srgbClr val="FFE2C5"/>
              </a:gs>
              <a:gs pos="100000">
                <a:srgbClr val="FFE2C5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FF"/>
            </a:solidFill>
            <a:miter lim="800000"/>
          </a:ln>
          <a:effectLst/>
        </p:spPr>
        <p:txBody>
          <a:bodyPr wrap="none" anchor="ctr"/>
          <a:lstStyle/>
          <a:p>
            <a:pPr algn="ctr">
              <a:buFontTx/>
              <a:buNone/>
              <a:defRPr/>
            </a:pPr>
            <a:r>
              <a:rPr lang="en-US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0649" name="AutoShape 57">
            <a:extLst>
              <a:ext uri="{FF2B5EF4-FFF2-40B4-BE49-F238E27FC236}">
                <a16:creationId xmlns:a16="http://schemas.microsoft.com/office/drawing/2014/main" id="{788AD71E-EB0A-42AC-B91E-D9F9DDD42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637215"/>
            <a:ext cx="7772400" cy="1143000"/>
          </a:xfrm>
          <a:prstGeom prst="horizontalScrol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 algn="ctr" eaLnBrk="0" hangingPunct="0"/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Phi</a:t>
            </a:r>
          </a:p>
        </p:txBody>
      </p:sp>
      <p:sp>
        <p:nvSpPr>
          <p:cNvPr id="110650" name="Text Box 58">
            <a:extLst>
              <a:ext uri="{FF2B5EF4-FFF2-40B4-BE49-F238E27FC236}">
                <a16:creationId xmlns:a16="http://schemas.microsoft.com/office/drawing/2014/main" id="{7E941D11-7F2F-4F14-A899-C30F0B764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663" y="1624014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110651" name="Text Box 59">
            <a:extLst>
              <a:ext uri="{FF2B5EF4-FFF2-40B4-BE49-F238E27FC236}">
                <a16:creationId xmlns:a16="http://schemas.microsoft.com/office/drawing/2014/main" id="{28589116-95BF-4A12-BC5D-BE978CF36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900" y="1595439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110652" name="Text Box 60">
            <a:extLst>
              <a:ext uri="{FF2B5EF4-FFF2-40B4-BE49-F238E27FC236}">
                <a16:creationId xmlns:a16="http://schemas.microsoft.com/office/drawing/2014/main" id="{0C347474-633B-446F-8BB3-10808DD35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2450" y="1595439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10653" name="Text Box 61">
            <a:extLst>
              <a:ext uri="{FF2B5EF4-FFF2-40B4-BE49-F238E27FC236}">
                <a16:creationId xmlns:a16="http://schemas.microsoft.com/office/drawing/2014/main" id="{560AA19A-3CF2-427A-8DB6-080F54684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609725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10654" name="Text Box 62">
            <a:extLst>
              <a:ext uri="{FF2B5EF4-FFF2-40B4-BE49-F238E27FC236}">
                <a16:creationId xmlns:a16="http://schemas.microsoft.com/office/drawing/2014/main" id="{50E6EE80-CAD3-41E8-9FF2-232F411D0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7863" y="1624014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110655" name="Text Box 63">
            <a:extLst>
              <a:ext uri="{FF2B5EF4-FFF2-40B4-BE49-F238E27FC236}">
                <a16:creationId xmlns:a16="http://schemas.microsoft.com/office/drawing/2014/main" id="{1C07C31E-A232-4C15-9E93-9A84DE026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1275" y="1604964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10656" name="Text Box 64">
            <a:extLst>
              <a:ext uri="{FF2B5EF4-FFF2-40B4-BE49-F238E27FC236}">
                <a16:creationId xmlns:a16="http://schemas.microsoft.com/office/drawing/2014/main" id="{BB788FE3-899F-4F22-B292-500574D0B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0" y="1576389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110657" name="Text Box 65">
            <a:extLst>
              <a:ext uri="{FF2B5EF4-FFF2-40B4-BE49-F238E27FC236}">
                <a16:creationId xmlns:a16="http://schemas.microsoft.com/office/drawing/2014/main" id="{15E69AF6-7C3B-4518-B4BF-2BE04B5D0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0" y="1595439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110658" name="Text Box 66">
            <a:extLst>
              <a:ext uri="{FF2B5EF4-FFF2-40B4-BE49-F238E27FC236}">
                <a16:creationId xmlns:a16="http://schemas.microsoft.com/office/drawing/2014/main" id="{C9E5BDF3-D667-4617-A517-79C2E2DCB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6288" y="160020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0659" name="AutoShape 67">
            <a:extLst>
              <a:ext uri="{FF2B5EF4-FFF2-40B4-BE49-F238E27FC236}">
                <a16:creationId xmlns:a16="http://schemas.microsoft.com/office/drawing/2014/main" id="{EB9147D1-E9CB-4828-8CB1-0B9D7297D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9550" y="2319338"/>
            <a:ext cx="749300" cy="533400"/>
          </a:xfrm>
          <a:prstGeom prst="star5">
            <a:avLst/>
          </a:prstGeom>
          <a:gradFill rotWithShape="1">
            <a:gsLst>
              <a:gs pos="0">
                <a:srgbClr val="FFE2C5"/>
              </a:gs>
              <a:gs pos="100000">
                <a:srgbClr val="FFE2C5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FF"/>
            </a:solidFill>
            <a:miter lim="800000"/>
          </a:ln>
          <a:effectLst/>
        </p:spPr>
        <p:txBody>
          <a:bodyPr wrap="none" anchor="ctr"/>
          <a:lstStyle/>
          <a:p>
            <a:pPr algn="ctr">
              <a:buFontTx/>
              <a:buNone/>
              <a:defRPr/>
            </a:pPr>
            <a:r>
              <a:rPr lang="en-US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0660" name="Text Box 68">
            <a:extLst>
              <a:ext uri="{FF2B5EF4-FFF2-40B4-BE49-F238E27FC236}">
                <a16:creationId xmlns:a16="http://schemas.microsoft.com/office/drawing/2014/main" id="{42A55655-D362-4556-B424-A935E0530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290764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0661" name="Text Box 69">
            <a:extLst>
              <a:ext uri="{FF2B5EF4-FFF2-40B4-BE49-F238E27FC236}">
                <a16:creationId xmlns:a16="http://schemas.microsoft.com/office/drawing/2014/main" id="{95C942A7-02F6-4F0B-84B8-2D3F2F9B0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3575" y="2306639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110662" name="Text Box 70">
            <a:extLst>
              <a:ext uri="{FF2B5EF4-FFF2-40B4-BE49-F238E27FC236}">
                <a16:creationId xmlns:a16="http://schemas.microsoft.com/office/drawing/2014/main" id="{F18FE580-D849-4D32-B582-A8D0B5070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27330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110663" name="Text Box 71">
            <a:extLst>
              <a:ext uri="{FF2B5EF4-FFF2-40B4-BE49-F238E27FC236}">
                <a16:creationId xmlns:a16="http://schemas.microsoft.com/office/drawing/2014/main" id="{56E32BE2-4E1C-4D04-B662-98F9D997B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7550" y="229235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0664" name="Text Box 72">
            <a:extLst>
              <a:ext uri="{FF2B5EF4-FFF2-40B4-BE49-F238E27FC236}">
                <a16:creationId xmlns:a16="http://schemas.microsoft.com/office/drawing/2014/main" id="{0A07935E-DEE9-42FE-8856-06015731E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8113" y="2287589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110665" name="AutoShape 73">
            <a:extLst>
              <a:ext uri="{FF2B5EF4-FFF2-40B4-BE49-F238E27FC236}">
                <a16:creationId xmlns:a16="http://schemas.microsoft.com/office/drawing/2014/main" id="{8DDE0AE2-E1A1-4BF2-B719-A9166AFFB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619750"/>
            <a:ext cx="7772400" cy="1143000"/>
          </a:xfrm>
          <a:prstGeom prst="horizontalScrol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 algn="ctr" eaLnBrk="0" hangingPunct="0"/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Phi</a:t>
            </a:r>
          </a:p>
        </p:txBody>
      </p:sp>
      <p:sp>
        <p:nvSpPr>
          <p:cNvPr id="110666" name="AutoShape 74">
            <a:extLst>
              <a:ext uri="{FF2B5EF4-FFF2-40B4-BE49-F238E27FC236}">
                <a16:creationId xmlns:a16="http://schemas.microsoft.com/office/drawing/2014/main" id="{318BC3FA-87A6-435A-82D8-A02F7C5BF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9550" y="2967038"/>
            <a:ext cx="749300" cy="533400"/>
          </a:xfrm>
          <a:prstGeom prst="star5">
            <a:avLst/>
          </a:prstGeom>
          <a:gradFill rotWithShape="1">
            <a:gsLst>
              <a:gs pos="0">
                <a:srgbClr val="FFE2C5"/>
              </a:gs>
              <a:gs pos="100000">
                <a:srgbClr val="FFE2C5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FF"/>
            </a:solidFill>
            <a:miter lim="800000"/>
          </a:ln>
          <a:effectLst/>
        </p:spPr>
        <p:txBody>
          <a:bodyPr wrap="none" anchor="ctr"/>
          <a:lstStyle/>
          <a:p>
            <a:pPr algn="ctr">
              <a:buFontTx/>
              <a:buNone/>
              <a:defRPr/>
            </a:pPr>
            <a:r>
              <a:rPr lang="en-US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0667" name="Text Box 75">
            <a:extLst>
              <a:ext uri="{FF2B5EF4-FFF2-40B4-BE49-F238E27FC236}">
                <a16:creationId xmlns:a16="http://schemas.microsoft.com/office/drawing/2014/main" id="{E84739C9-8F11-4DC2-9C63-A1CDEF423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297815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10668" name="Text Box 76">
            <a:extLst>
              <a:ext uri="{FF2B5EF4-FFF2-40B4-BE49-F238E27FC236}">
                <a16:creationId xmlns:a16="http://schemas.microsoft.com/office/drawing/2014/main" id="{5BE3A041-1DE1-416B-B54C-85A0DA026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975" y="2968625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Ầ</a:t>
            </a:r>
          </a:p>
        </p:txBody>
      </p:sp>
      <p:sp>
        <p:nvSpPr>
          <p:cNvPr id="110669" name="Text Box 77">
            <a:extLst>
              <a:ext uri="{FF2B5EF4-FFF2-40B4-BE49-F238E27FC236}">
                <a16:creationId xmlns:a16="http://schemas.microsoft.com/office/drawing/2014/main" id="{56056164-6684-40B4-829F-69B00380C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300" y="297815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110670" name="Text Box 78">
            <a:extLst>
              <a:ext uri="{FF2B5EF4-FFF2-40B4-BE49-F238E27FC236}">
                <a16:creationId xmlns:a16="http://schemas.microsoft.com/office/drawing/2014/main" id="{3E4DF43E-3AB5-4BF7-9807-1767DDE86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5950" y="2982914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10671" name="Text Box 79">
            <a:extLst>
              <a:ext uri="{FF2B5EF4-FFF2-40B4-BE49-F238E27FC236}">
                <a16:creationId xmlns:a16="http://schemas.microsoft.com/office/drawing/2014/main" id="{9923A917-FFF1-4311-A961-298B3FED5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97815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Ỏ</a:t>
            </a:r>
          </a:p>
        </p:txBody>
      </p:sp>
      <p:sp>
        <p:nvSpPr>
          <p:cNvPr id="110672" name="AutoShape 80">
            <a:extLst>
              <a:ext uri="{FF2B5EF4-FFF2-40B4-BE49-F238E27FC236}">
                <a16:creationId xmlns:a16="http://schemas.microsoft.com/office/drawing/2014/main" id="{988ADA55-257D-4F32-ADAE-31852FF82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100" y="5616640"/>
            <a:ext cx="7915275" cy="1143000"/>
          </a:xfrm>
          <a:prstGeom prst="horizontalScrol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 algn="ctr" eaLnBrk="0" hangingPunct="0"/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khoáng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Phi</a:t>
            </a:r>
          </a:p>
        </p:txBody>
      </p:sp>
      <p:sp>
        <p:nvSpPr>
          <p:cNvPr id="110673" name="Text Box 81">
            <a:extLst>
              <a:ext uri="{FF2B5EF4-FFF2-40B4-BE49-F238E27FC236}">
                <a16:creationId xmlns:a16="http://schemas.microsoft.com/office/drawing/2014/main" id="{23DC0928-21D0-4190-8485-8B3BA7391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150" y="366395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10674" name="Text Box 82">
            <a:extLst>
              <a:ext uri="{FF2B5EF4-FFF2-40B4-BE49-F238E27FC236}">
                <a16:creationId xmlns:a16="http://schemas.microsoft.com/office/drawing/2014/main" id="{20F2B9BD-7305-46F4-A6E2-3DB96EE9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7050" y="364490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110675" name="Text Box 83">
            <a:extLst>
              <a:ext uri="{FF2B5EF4-FFF2-40B4-BE49-F238E27FC236}">
                <a16:creationId xmlns:a16="http://schemas.microsoft.com/office/drawing/2014/main" id="{B6407800-3C0B-4BB6-B25F-754860763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0475" y="366395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110676" name="Text Box 84">
            <a:extLst>
              <a:ext uri="{FF2B5EF4-FFF2-40B4-BE49-F238E27FC236}">
                <a16:creationId xmlns:a16="http://schemas.microsoft.com/office/drawing/2014/main" id="{FD01A587-26C3-4334-9397-D0C180D52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64490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10677" name="Text Box 85">
            <a:extLst>
              <a:ext uri="{FF2B5EF4-FFF2-40B4-BE49-F238E27FC236}">
                <a16:creationId xmlns:a16="http://schemas.microsoft.com/office/drawing/2014/main" id="{AB937F84-DADC-4AC2-B65B-CDE48D214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66395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10678" name="Text Box 86">
            <a:extLst>
              <a:ext uri="{FF2B5EF4-FFF2-40B4-BE49-F238E27FC236}">
                <a16:creationId xmlns:a16="http://schemas.microsoft.com/office/drawing/2014/main" id="{2C15AFAB-C88E-4C02-903B-2CFF1D87A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0" y="366395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110679" name="Text Box 87">
            <a:extLst>
              <a:ext uri="{FF2B5EF4-FFF2-40B4-BE49-F238E27FC236}">
                <a16:creationId xmlns:a16="http://schemas.microsoft.com/office/drawing/2014/main" id="{51E65324-6E81-4DDE-B94A-C2F34EE2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850" y="362585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0680" name="AutoShape 88">
            <a:extLst>
              <a:ext uri="{FF2B5EF4-FFF2-40B4-BE49-F238E27FC236}">
                <a16:creationId xmlns:a16="http://schemas.microsoft.com/office/drawing/2014/main" id="{CB691EA5-F0B7-41D1-8E9A-5D13F0428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9550" y="3614738"/>
            <a:ext cx="749300" cy="533400"/>
          </a:xfrm>
          <a:prstGeom prst="star5">
            <a:avLst/>
          </a:prstGeom>
          <a:gradFill rotWithShape="1">
            <a:gsLst>
              <a:gs pos="0">
                <a:srgbClr val="FFE2C5"/>
              </a:gs>
              <a:gs pos="100000">
                <a:srgbClr val="FFE2C5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FF"/>
            </a:solidFill>
            <a:miter lim="800000"/>
          </a:ln>
          <a:effectLst/>
        </p:spPr>
        <p:txBody>
          <a:bodyPr wrap="none" anchor="ctr"/>
          <a:lstStyle/>
          <a:p>
            <a:pPr algn="ctr">
              <a:buFontTx/>
              <a:buNone/>
              <a:defRPr/>
            </a:pPr>
            <a:r>
              <a:rPr lang="en-US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10681" name="AutoShape 89">
            <a:extLst>
              <a:ext uri="{FF2B5EF4-FFF2-40B4-BE49-F238E27FC236}">
                <a16:creationId xmlns:a16="http://schemas.microsoft.com/office/drawing/2014/main" id="{99D7B6F9-0EBF-40E6-BFA7-017D54CE8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150" y="5628026"/>
            <a:ext cx="7772400" cy="1143000"/>
          </a:xfrm>
          <a:prstGeom prst="horizontalScrol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 algn="ctr" eaLnBrk="0" hangingPunct="0"/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Phi</a:t>
            </a:r>
          </a:p>
        </p:txBody>
      </p:sp>
      <p:sp>
        <p:nvSpPr>
          <p:cNvPr id="110682" name="AutoShape 90">
            <a:extLst>
              <a:ext uri="{FF2B5EF4-FFF2-40B4-BE49-F238E27FC236}">
                <a16:creationId xmlns:a16="http://schemas.microsoft.com/office/drawing/2014/main" id="{3F77D1AF-4897-4F97-8E40-D3429739A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2675" y="5622333"/>
            <a:ext cx="7772400" cy="1143000"/>
          </a:xfrm>
          <a:prstGeom prst="horizontalScrol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 algn="ctr" eaLnBrk="0" hangingPunct="0"/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hoang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mạc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Phi</a:t>
            </a:r>
          </a:p>
        </p:txBody>
      </p:sp>
      <p:sp>
        <p:nvSpPr>
          <p:cNvPr id="110683" name="Text Box 91">
            <a:extLst>
              <a:ext uri="{FF2B5EF4-FFF2-40B4-BE49-F238E27FC236}">
                <a16:creationId xmlns:a16="http://schemas.microsoft.com/office/drawing/2014/main" id="{C91B17F9-3CE4-4D86-A125-46398059C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0938" y="4327525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10684" name="Text Box 92">
            <a:extLst>
              <a:ext uri="{FF2B5EF4-FFF2-40B4-BE49-F238E27FC236}">
                <a16:creationId xmlns:a16="http://schemas.microsoft.com/office/drawing/2014/main" id="{F26BF495-64BB-4C76-AEFD-1BDAF3FEB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332289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0685" name="Text Box 93">
            <a:extLst>
              <a:ext uri="{FF2B5EF4-FFF2-40B4-BE49-F238E27FC236}">
                <a16:creationId xmlns:a16="http://schemas.microsoft.com/office/drawing/2014/main" id="{0DA48109-03EC-4F1C-A501-C1560B673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0150" y="4313239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10686" name="Text Box 94">
            <a:extLst>
              <a:ext uri="{FF2B5EF4-FFF2-40B4-BE49-F238E27FC236}">
                <a16:creationId xmlns:a16="http://schemas.microsoft.com/office/drawing/2014/main" id="{546CF837-B902-4E58-B73D-4A5CC01DE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9288" y="4332289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0687" name="Text Box 95">
            <a:extLst>
              <a:ext uri="{FF2B5EF4-FFF2-40B4-BE49-F238E27FC236}">
                <a16:creationId xmlns:a16="http://schemas.microsoft.com/office/drawing/2014/main" id="{AA1E6994-83AF-4A94-AFC2-2C6779384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5088" y="4332289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110688" name="Text Box 96">
            <a:extLst>
              <a:ext uri="{FF2B5EF4-FFF2-40B4-BE49-F238E27FC236}">
                <a16:creationId xmlns:a16="http://schemas.microsoft.com/office/drawing/2014/main" id="{BAA65EC8-3BC1-4BBD-A013-228B96B6C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313" y="4308475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0689" name="AutoShape 97">
            <a:extLst>
              <a:ext uri="{FF2B5EF4-FFF2-40B4-BE49-F238E27FC236}">
                <a16:creationId xmlns:a16="http://schemas.microsoft.com/office/drawing/2014/main" id="{92531898-0762-4168-9EA9-C5C81CBB1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0" y="4278313"/>
            <a:ext cx="749300" cy="533400"/>
          </a:xfrm>
          <a:prstGeom prst="star5">
            <a:avLst/>
          </a:prstGeom>
          <a:gradFill rotWithShape="1">
            <a:gsLst>
              <a:gs pos="0">
                <a:srgbClr val="FFE2C5"/>
              </a:gs>
              <a:gs pos="100000">
                <a:srgbClr val="FFE2C5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FF"/>
            </a:solidFill>
            <a:miter lim="800000"/>
          </a:ln>
          <a:effectLst/>
        </p:spPr>
        <p:txBody>
          <a:bodyPr wrap="none" anchor="ctr"/>
          <a:lstStyle/>
          <a:p>
            <a:pPr algn="ctr">
              <a:buFontTx/>
              <a:buNone/>
              <a:defRPr/>
            </a:pPr>
            <a:r>
              <a:rPr lang="en-US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0690" name="AutoShape 98">
            <a:extLst>
              <a:ext uri="{FF2B5EF4-FFF2-40B4-BE49-F238E27FC236}">
                <a16:creationId xmlns:a16="http://schemas.microsoft.com/office/drawing/2014/main" id="{A7F003EA-5921-42CC-88C2-FD93859C1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0649" y="5652097"/>
            <a:ext cx="7772400" cy="1143000"/>
          </a:xfrm>
          <a:prstGeom prst="horizontalScrol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 algn="ctr" eaLnBrk="0" hangingPunct="0"/>
            <a:r>
              <a:rPr lang="en-US" altLang="zh-CN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altLang="zh-CN" sz="2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altLang="zh-CN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zh-CN" sz="2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altLang="zh-CN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zh-CN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zh-CN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zh-CN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endParaRPr lang="en-US" altLang="zh-CN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91" name="AutoShape 99">
            <a:extLst>
              <a:ext uri="{FF2B5EF4-FFF2-40B4-BE49-F238E27FC236}">
                <a16:creationId xmlns:a16="http://schemas.microsoft.com/office/drawing/2014/main" id="{37F64406-503A-49B5-A263-5B8914290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0" y="5005388"/>
            <a:ext cx="749300" cy="533400"/>
          </a:xfrm>
          <a:prstGeom prst="star5">
            <a:avLst/>
          </a:prstGeom>
          <a:gradFill rotWithShape="1">
            <a:gsLst>
              <a:gs pos="0">
                <a:srgbClr val="FFE2C5"/>
              </a:gs>
              <a:gs pos="100000">
                <a:srgbClr val="FFE2C5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FF"/>
            </a:solidFill>
            <a:miter lim="800000"/>
          </a:ln>
          <a:effectLst/>
        </p:spPr>
        <p:txBody>
          <a:bodyPr wrap="none" anchor="ctr"/>
          <a:lstStyle/>
          <a:p>
            <a:pPr algn="ctr">
              <a:buFontTx/>
              <a:buNone/>
              <a:defRPr/>
            </a:pPr>
            <a:r>
              <a:rPr lang="en-US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0692" name="Text Box 100">
            <a:extLst>
              <a:ext uri="{FF2B5EF4-FFF2-40B4-BE49-F238E27FC236}">
                <a16:creationId xmlns:a16="http://schemas.microsoft.com/office/drawing/2014/main" id="{0FDB4B36-12C8-4A1F-BD30-C0D18ABE5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4038" y="5000625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10693" name="Text Box 101">
            <a:extLst>
              <a:ext uri="{FF2B5EF4-FFF2-40B4-BE49-F238E27FC236}">
                <a16:creationId xmlns:a16="http://schemas.microsoft.com/office/drawing/2014/main" id="{8B971347-59EF-4119-8314-38D739C13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4450" y="5002214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110694" name="Text Box 102">
            <a:extLst>
              <a:ext uri="{FF2B5EF4-FFF2-40B4-BE49-F238E27FC236}">
                <a16:creationId xmlns:a16="http://schemas.microsoft.com/office/drawing/2014/main" id="{68501F85-BFB3-4F8E-B356-5ED40F03C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6588" y="5000625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10695" name="Text Box 103">
            <a:extLst>
              <a:ext uri="{FF2B5EF4-FFF2-40B4-BE49-F238E27FC236}">
                <a16:creationId xmlns:a16="http://schemas.microsoft.com/office/drawing/2014/main" id="{6A0EDB2F-39E8-488F-8916-A2C7F8131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913" y="966789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10696" name="Text Box 104">
            <a:extLst>
              <a:ext uri="{FF2B5EF4-FFF2-40B4-BE49-F238E27FC236}">
                <a16:creationId xmlns:a16="http://schemas.microsoft.com/office/drawing/2014/main" id="{C2E22AB8-44D1-48E5-82C3-8CB05C96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60655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10697" name="Text Box 105">
            <a:extLst>
              <a:ext uri="{FF2B5EF4-FFF2-40B4-BE49-F238E27FC236}">
                <a16:creationId xmlns:a16="http://schemas.microsoft.com/office/drawing/2014/main" id="{2976BEA7-F343-411D-BBD4-C923E2DC6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290764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0698" name="Text Box 106">
            <a:extLst>
              <a:ext uri="{FF2B5EF4-FFF2-40B4-BE49-F238E27FC236}">
                <a16:creationId xmlns:a16="http://schemas.microsoft.com/office/drawing/2014/main" id="{C8E54EB9-5F52-43EF-BA59-20E453A83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2538" y="2976564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110699" name="Text Box 107">
            <a:extLst>
              <a:ext uri="{FF2B5EF4-FFF2-40B4-BE49-F238E27FC236}">
                <a16:creationId xmlns:a16="http://schemas.microsoft.com/office/drawing/2014/main" id="{1323732B-EA6F-4C5E-84B5-7BF8085AE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66395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10700" name="Text Box 108">
            <a:extLst>
              <a:ext uri="{FF2B5EF4-FFF2-40B4-BE49-F238E27FC236}">
                <a16:creationId xmlns:a16="http://schemas.microsoft.com/office/drawing/2014/main" id="{58A5270B-9420-4218-9A41-52E061DF7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438" y="4313239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10701" name="Text Box 109">
            <a:extLst>
              <a:ext uri="{FF2B5EF4-FFF2-40B4-BE49-F238E27FC236}">
                <a16:creationId xmlns:a16="http://schemas.microsoft.com/office/drawing/2014/main" id="{89692217-11F4-4B92-9449-1935B916D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9688" y="5005389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110703" name="Text Box 111">
            <a:extLst>
              <a:ext uri="{FF2B5EF4-FFF2-40B4-BE49-F238E27FC236}">
                <a16:creationId xmlns:a16="http://schemas.microsoft.com/office/drawing/2014/main" id="{063D657D-16A0-433E-BF99-83DC6F984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963" y="-39007"/>
            <a:ext cx="5638800" cy="7078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zh-CN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altLang="zh-CN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altLang="zh-CN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zh-CN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altLang="zh-CN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094" name="Picture 112" descr="EARTH">
            <a:extLst>
              <a:ext uri="{FF2B5EF4-FFF2-40B4-BE49-F238E27FC236}">
                <a16:creationId xmlns:a16="http://schemas.microsoft.com/office/drawing/2014/main" id="{66E8DFC9-D824-4E1C-AD20-B0FEE28D1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0"/>
            <a:ext cx="7493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1107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1107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1107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0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0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0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0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0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0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0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106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106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106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106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106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106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106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106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106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106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106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106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106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106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106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106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106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106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106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06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1107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107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107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107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1107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107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107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07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06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106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106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106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106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106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106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106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06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106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1106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106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106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106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106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106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1106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106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106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1106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106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106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0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0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10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10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10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10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10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1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10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10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10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110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63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106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 nodeType="clickPar">
                      <p:stCondLst>
                        <p:cond delay="0"/>
                        <p:cond evt="onBegin" delay="0">
                          <p:tn val="139"/>
                        </p:cond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500" fill="hold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10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10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2" dur="1000"/>
                                        <p:tgtEl>
                                          <p:spTgt spid="110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10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110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10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110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10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110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110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10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11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5" dur="500"/>
                                        <p:tgtEl>
                                          <p:spTgt spid="110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648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1106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 nodeType="clickPar">
                      <p:stCondLst>
                        <p:cond delay="0"/>
                        <p:cond evt="onBegin" delay="0">
                          <p:tn val="217"/>
                        </p:cond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1" dur="5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3" dur="5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7" dur="5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1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1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4" dur="1000"/>
                                        <p:tgtEl>
                                          <p:spTgt spid="11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11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11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11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11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11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 nodeType="clickPar">
                      <p:stCondLst>
                        <p:cond delay="indefinite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5" dur="500"/>
                                        <p:tgtEl>
                                          <p:spTgt spid="1106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659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1106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 nodeType="clickPar">
                      <p:stCondLst>
                        <p:cond delay="0"/>
                        <p:cond evt="onBegin" delay="0">
                          <p:tn val="267"/>
                        </p:cond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1" dur="500" fill="hold"/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2" dur="500" fill="hold"/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5" dur="500" fill="hold"/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7" dur="500" fill="hold"/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9" dur="500" fill="hold"/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3" dur="500" fill="hold"/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4" dur="500" fill="hold"/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5" dur="500" fill="hold"/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7" dur="500" fill="hold"/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500" fill="hold"/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2" dur="2000"/>
                                        <p:tgtEl>
                                          <p:spTgt spid="11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 nodeType="clickPar">
                      <p:stCondLst>
                        <p:cond delay="indefinite"/>
                      </p:stCondLst>
                      <p:childTnLst>
                        <p:par>
                          <p:cTn id="2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11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11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11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11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11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 nodeType="clickPar">
                      <p:stCondLst>
                        <p:cond delay="indefinite"/>
                      </p:stCondLst>
                      <p:childTnLst>
                        <p:par>
                          <p:cTn id="3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3" dur="500"/>
                                        <p:tgtEl>
                                          <p:spTgt spid="110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666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1106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 nodeType="clickPar">
                      <p:stCondLst>
                        <p:cond delay="0"/>
                        <p:cond evt="onBegin" delay="0">
                          <p:tn val="315"/>
                        </p:cond>
                      </p:stCondLst>
                      <p:childTnLst>
                        <p:par>
                          <p:cTn id="3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9" dur="500" fill="hold"/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1" dur="500" fill="hold"/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3" dur="500" fill="hold"/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4" dur="500" fill="hold"/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5" dur="500" fill="hold"/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7" dur="500" fill="hold"/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8" dur="500" fill="hold"/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1" dur="500" fill="hold"/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2" dur="500" fill="hold"/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3" dur="500" fill="hold"/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5" dur="500" fill="hold"/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6" dur="500" fill="hold"/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7" dur="500" fill="hold"/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9" dur="500" fill="hold"/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0" dur="500" fill="hold"/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1" dur="500" fill="hold"/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3" dur="500" fill="hold"/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4" dur="500" fill="hold"/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5" dur="500" fill="hold"/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10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110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0" dur="1000"/>
                                        <p:tgtEl>
                                          <p:spTgt spid="110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 nodeType="clickPar">
                      <p:stCondLst>
                        <p:cond delay="indefinite"/>
                      </p:stCondLst>
                      <p:childTnLst>
                        <p:par>
                          <p:cTn id="3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1000"/>
                                        <p:tgtEl>
                                          <p:spTgt spid="11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1000"/>
                                        <p:tgtEl>
                                          <p:spTgt spid="11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1000"/>
                                        <p:tgtEl>
                                          <p:spTgt spid="11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1000"/>
                                        <p:tgtEl>
                                          <p:spTgt spid="11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1000"/>
                                        <p:tgtEl>
                                          <p:spTgt spid="11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1000"/>
                                        <p:tgtEl>
                                          <p:spTgt spid="110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1000"/>
                                        <p:tgtEl>
                                          <p:spTgt spid="110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 nodeType="clickPar">
                      <p:stCondLst>
                        <p:cond delay="indefinite"/>
                      </p:stCondLst>
                      <p:childTnLst>
                        <p:par>
                          <p:cTn id="3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7" dur="500"/>
                                        <p:tgtEl>
                                          <p:spTgt spid="110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680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1106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 nodeType="clickPar">
                      <p:stCondLst>
                        <p:cond delay="0"/>
                        <p:cond evt="onBegin" delay="0">
                          <p:tn val="379"/>
                        </p:cond>
                      </p:stCondLst>
                      <p:childTnLst>
                        <p:par>
                          <p:cTn id="3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3" dur="500" fill="hold"/>
                                        <p:tgtEl>
                                          <p:spTgt spid="1106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4" dur="500" fill="hold"/>
                                        <p:tgtEl>
                                          <p:spTgt spid="1106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5" dur="500" fill="hold"/>
                                        <p:tgtEl>
                                          <p:spTgt spid="1106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7" dur="500" fill="hold"/>
                                        <p:tgtEl>
                                          <p:spTgt spid="1106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8" dur="500" fill="hold"/>
                                        <p:tgtEl>
                                          <p:spTgt spid="1106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9" dur="500" fill="hold"/>
                                        <p:tgtEl>
                                          <p:spTgt spid="1106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1" dur="500" fill="hold"/>
                                        <p:tgtEl>
                                          <p:spTgt spid="1106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2" dur="500" fill="hold"/>
                                        <p:tgtEl>
                                          <p:spTgt spid="1106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3" dur="500" fill="hold"/>
                                        <p:tgtEl>
                                          <p:spTgt spid="1106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5" dur="500" fill="hold"/>
                                        <p:tgtEl>
                                          <p:spTgt spid="1106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6" dur="500" fill="hold"/>
                                        <p:tgtEl>
                                          <p:spTgt spid="1106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7" dur="500" fill="hold"/>
                                        <p:tgtEl>
                                          <p:spTgt spid="1106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9" dur="500" fill="hold"/>
                                        <p:tgtEl>
                                          <p:spTgt spid="1106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0" dur="500" fill="hold"/>
                                        <p:tgtEl>
                                          <p:spTgt spid="1106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1" dur="500" fill="hold"/>
                                        <p:tgtEl>
                                          <p:spTgt spid="1106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3" dur="500" fill="hold"/>
                                        <p:tgtEl>
                                          <p:spTgt spid="1106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4" dur="500" fill="hold"/>
                                        <p:tgtEl>
                                          <p:spTgt spid="1106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5" dur="500" fill="hold"/>
                                        <p:tgtEl>
                                          <p:spTgt spid="1106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110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110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0" dur="1000"/>
                                        <p:tgtEl>
                                          <p:spTgt spid="11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 nodeType="clickPar">
                      <p:stCondLst>
                        <p:cond delay="indefinite"/>
                      </p:stCondLst>
                      <p:childTnLst>
                        <p:par>
                          <p:cTn id="4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1000"/>
                                        <p:tgtEl>
                                          <p:spTgt spid="110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1000"/>
                                        <p:tgtEl>
                                          <p:spTgt spid="110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1000"/>
                                        <p:tgtEl>
                                          <p:spTgt spid="11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1000"/>
                                        <p:tgtEl>
                                          <p:spTgt spid="110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1000"/>
                                        <p:tgtEl>
                                          <p:spTgt spid="110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1000"/>
                                        <p:tgtEl>
                                          <p:spTgt spid="110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 nodeType="clickPar">
                      <p:stCondLst>
                        <p:cond delay="indefinite"/>
                      </p:stCondLst>
                      <p:childTnLst>
                        <p:par>
                          <p:cTn id="4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4" dur="500"/>
                                        <p:tgtEl>
                                          <p:spTgt spid="110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689"/>
                  </p:tgtEl>
                </p:cond>
              </p:nextCondLst>
            </p:seq>
            <p:seq concurrent="1" nextAc="seek">
              <p:cTn id="436" restart="whenNotActive" fill="hold" evtFilter="cancelBubble" nodeType="interactiveSeq">
                <p:stCondLst>
                  <p:cond evt="onClick" delay="0">
                    <p:tgtEl>
                      <p:spTgt spid="1106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7" fill="hold" nodeType="clickPar">
                      <p:stCondLst>
                        <p:cond delay="0"/>
                        <p:cond evt="onBegin" delay="0">
                          <p:tn val="436"/>
                        </p:cond>
                      </p:stCondLst>
                      <p:childTnLst>
                        <p:par>
                          <p:cTn id="4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0" dur="500" fill="hold"/>
                                        <p:tgtEl>
                                          <p:spTgt spid="1106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1" dur="500" fill="hold"/>
                                        <p:tgtEl>
                                          <p:spTgt spid="1106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2" dur="500" fill="hold"/>
                                        <p:tgtEl>
                                          <p:spTgt spid="1106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4" dur="500" fill="hold"/>
                                        <p:tgtEl>
                                          <p:spTgt spid="110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5" dur="500" fill="hold"/>
                                        <p:tgtEl>
                                          <p:spTgt spid="110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6" dur="500" fill="hold"/>
                                        <p:tgtEl>
                                          <p:spTgt spid="1106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8" dur="500" fill="hold"/>
                                        <p:tgtEl>
                                          <p:spTgt spid="1106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9" dur="500" fill="hold"/>
                                        <p:tgtEl>
                                          <p:spTgt spid="1106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0" dur="500" fill="hold"/>
                                        <p:tgtEl>
                                          <p:spTgt spid="1106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3" dur="1000" fill="hold"/>
                                        <p:tgtEl>
                                          <p:spTgt spid="110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1000" fill="hold"/>
                                        <p:tgtEl>
                                          <p:spTgt spid="110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5" dur="1000"/>
                                        <p:tgtEl>
                                          <p:spTgt spid="110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6" fill="hold" nodeType="clickPar">
                      <p:stCondLst>
                        <p:cond delay="indefinite"/>
                      </p:stCondLst>
                      <p:childTnLst>
                        <p:par>
                          <p:cTn id="4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1000"/>
                                        <p:tgtEl>
                                          <p:spTgt spid="110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1000"/>
                                        <p:tgtEl>
                                          <p:spTgt spid="110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1000"/>
                                        <p:tgtEl>
                                          <p:spTgt spid="110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 nodeType="clickPar">
                      <p:stCondLst>
                        <p:cond delay="indefinite"/>
                      </p:stCondLst>
                      <p:childTnLst>
                        <p:par>
                          <p:cTn id="4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0" dur="500"/>
                                        <p:tgtEl>
                                          <p:spTgt spid="110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691"/>
                  </p:tgtEl>
                </p:cond>
              </p:nextCondLst>
            </p:seq>
          </p:childTnLst>
        </p:cTn>
      </p:par>
    </p:tnLst>
    <p:bldLst>
      <p:bldP spid="110638" grpId="0" animBg="1"/>
      <p:bldP spid="110638" grpId="1" animBg="1"/>
      <p:bldP spid="110640" grpId="0"/>
      <p:bldP spid="110641" grpId="0"/>
      <p:bldP spid="110642" grpId="0"/>
      <p:bldP spid="110643" grpId="0"/>
      <p:bldP spid="110644" grpId="0"/>
      <p:bldP spid="110645" grpId="0"/>
      <p:bldP spid="110646" grpId="0"/>
      <p:bldP spid="110647" grpId="0"/>
      <p:bldP spid="110649" grpId="0" animBg="1"/>
      <p:bldP spid="110651" grpId="0"/>
      <p:bldP spid="110652" grpId="0"/>
      <p:bldP spid="110653" grpId="0"/>
      <p:bldP spid="110654" grpId="0"/>
      <p:bldP spid="110655" grpId="0"/>
      <p:bldP spid="110656" grpId="0"/>
      <p:bldP spid="110657" grpId="0"/>
      <p:bldP spid="110658" grpId="0"/>
      <p:bldP spid="110660" grpId="0"/>
      <p:bldP spid="110661" grpId="0"/>
      <p:bldP spid="110662" grpId="0"/>
      <p:bldP spid="110663" grpId="0"/>
      <p:bldP spid="110664" grpId="0"/>
      <p:bldP spid="110665" grpId="0" animBg="1"/>
      <p:bldP spid="110665" grpId="1" animBg="1"/>
      <p:bldP spid="110667" grpId="0"/>
      <p:bldP spid="110668" grpId="0"/>
      <p:bldP spid="110669" grpId="0"/>
      <p:bldP spid="110670" grpId="0"/>
      <p:bldP spid="110671" grpId="0"/>
      <p:bldP spid="110672" grpId="0" animBg="1"/>
      <p:bldP spid="110672" grpId="1" animBg="1"/>
      <p:bldP spid="110673" grpId="0"/>
      <p:bldP spid="110674" grpId="0"/>
      <p:bldP spid="110675" grpId="0"/>
      <p:bldP spid="110676" grpId="0"/>
      <p:bldP spid="110677" grpId="0"/>
      <p:bldP spid="110678" grpId="0"/>
      <p:bldP spid="110679" grpId="0"/>
      <p:bldP spid="110681" grpId="0" animBg="1"/>
      <p:bldP spid="110681" grpId="1" animBg="1"/>
      <p:bldP spid="110682" grpId="0" animBg="1"/>
      <p:bldP spid="110682" grpId="1" animBg="1"/>
      <p:bldP spid="110683" grpId="0"/>
      <p:bldP spid="110684" grpId="0"/>
      <p:bldP spid="110685" grpId="0"/>
      <p:bldP spid="110686" grpId="0"/>
      <p:bldP spid="110687" grpId="0"/>
      <p:bldP spid="110688" grpId="0"/>
      <p:bldP spid="110690" grpId="0" animBg="1"/>
      <p:bldP spid="110690" grpId="1" animBg="1"/>
      <p:bldP spid="110692" grpId="0"/>
      <p:bldP spid="110693" grpId="0"/>
      <p:bldP spid="110694" grpId="0"/>
      <p:bldP spid="110695" grpId="0"/>
      <p:bldP spid="110695" grpId="1"/>
      <p:bldP spid="110696" grpId="0"/>
      <p:bldP spid="110697" grpId="0"/>
      <p:bldP spid="110697" grpId="1"/>
      <p:bldP spid="110698" grpId="0"/>
      <p:bldP spid="110699" grpId="0"/>
      <p:bldP spid="110700" grpId="0"/>
      <p:bldP spid="110701" grpId="0"/>
      <p:bldP spid="11070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ài 9, tiết 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32328" y="-31174"/>
            <a:ext cx="12224328" cy="6913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F2071E-DF8C-495C-8676-8F839E06F04F}"/>
              </a:ext>
            </a:extLst>
          </p:cNvPr>
          <p:cNvSpPr/>
          <p:nvPr/>
        </p:nvSpPr>
        <p:spPr>
          <a:xfrm>
            <a:off x="3948545" y="221672"/>
            <a:ext cx="3943162" cy="8463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700" b="1" u="sng">
                <a:ln w="11430"/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LUYỆN </a:t>
            </a:r>
            <a:r>
              <a:rPr lang="en-US" sz="4700" b="1" u="sng" dirty="0">
                <a:ln w="11430"/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TẬP</a:t>
            </a:r>
          </a:p>
        </p:txBody>
      </p:sp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97161" y="1674060"/>
            <a:ext cx="11406911" cy="1193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2800" b="1">
                <a:solidFill>
                  <a:srgbClr val="0000FF"/>
                </a:solidFill>
                <a:cs typeface="Arial" pitchFamily="34" charset="0"/>
              </a:rPr>
              <a:t> - So sánh đặc điểm các kiểu môi trường tự nhiên ở châu Phi. Giải thích vì sao hoang mạc ở châu Phi lại lan sát ra biển?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AutoShape 54" descr="Dashed horizontal"/>
          <p:cNvSpPr>
            <a:spLocks noChangeArrowheads="1"/>
          </p:cNvSpPr>
          <p:nvPr/>
        </p:nvSpPr>
        <p:spPr bwMode="auto">
          <a:xfrm>
            <a:off x="11342368" y="2136590"/>
            <a:ext cx="426720" cy="3616601"/>
          </a:xfrm>
          <a:prstGeom prst="can">
            <a:avLst>
              <a:gd name="adj" fmla="val 11500"/>
            </a:avLst>
          </a:prstGeom>
          <a:pattFill prst="wdDnDiag">
            <a:fgClr>
              <a:schemeClr val="tx1"/>
            </a:fgClr>
            <a:bgClr>
              <a:schemeClr val="bg1"/>
            </a:bgClr>
          </a:pattFill>
          <a:ln w="2222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609630">
              <a:defRPr/>
            </a:pPr>
            <a:endParaRPr lang="en-US" sz="2133" b="1">
              <a:solidFill>
                <a:prstClr val="black"/>
              </a:solidFill>
              <a:latin typeface="#9Slide07 IcielBaliho Script"/>
            </a:endParaRPr>
          </a:p>
        </p:txBody>
      </p:sp>
      <p:sp>
        <p:nvSpPr>
          <p:cNvPr id="73" name="AutoShape 54" descr="Dashed horizontal"/>
          <p:cNvSpPr>
            <a:spLocks noChangeArrowheads="1"/>
          </p:cNvSpPr>
          <p:nvPr/>
        </p:nvSpPr>
        <p:spPr bwMode="auto">
          <a:xfrm>
            <a:off x="11340653" y="2107501"/>
            <a:ext cx="454849" cy="3667046"/>
          </a:xfrm>
          <a:prstGeom prst="can">
            <a:avLst>
              <a:gd name="adj" fmla="val 11500"/>
            </a:avLst>
          </a:prstGeom>
          <a:pattFill prst="smConfetti">
            <a:fgClr>
              <a:schemeClr val="tx1"/>
            </a:fgClr>
            <a:bgClr>
              <a:schemeClr val="bg1"/>
            </a:bgClr>
          </a:pattFill>
          <a:ln w="2222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609630">
              <a:defRPr/>
            </a:pPr>
            <a:endParaRPr lang="en-US" sz="2133" b="1">
              <a:solidFill>
                <a:prstClr val="black"/>
              </a:solidFill>
              <a:latin typeface="#9Slide07 IcielBaliho Script"/>
            </a:endParaRPr>
          </a:p>
        </p:txBody>
      </p:sp>
      <p:sp>
        <p:nvSpPr>
          <p:cNvPr id="57" name="Line 18"/>
          <p:cNvSpPr>
            <a:spLocks noChangeShapeType="1"/>
          </p:cNvSpPr>
          <p:nvPr/>
        </p:nvSpPr>
        <p:spPr bwMode="auto">
          <a:xfrm>
            <a:off x="11546024" y="1849573"/>
            <a:ext cx="23676" cy="390403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arrow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Ctr="1"/>
          <a:lstStyle/>
          <a:p>
            <a:pPr defTabSz="609630">
              <a:defRPr/>
            </a:pPr>
            <a:endParaRPr lang="en-US" sz="2133" b="1">
              <a:solidFill>
                <a:prstClr val="black"/>
              </a:solidFill>
              <a:latin typeface="#9Slide07 IcielBaliho Script"/>
            </a:endParaRP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4040" y="1247154"/>
            <a:ext cx="5136012" cy="5406962"/>
          </a:xfrm>
          <a:prstGeom prst="rect">
            <a:avLst/>
          </a:prstGeom>
        </p:spPr>
      </p:pic>
      <p:pic>
        <p:nvPicPr>
          <p:cNvPr id="2" name="Picture 6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15287" y="3893614"/>
            <a:ext cx="1107224" cy="17449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43008" y="1505541"/>
            <a:ext cx="5804433" cy="575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120"/>
              </a:lnSpc>
            </a:pPr>
            <a:r>
              <a:rPr lang="en-US" sz="2600" b="1" dirty="0" err="1">
                <a:solidFill>
                  <a:srgbClr val="FF0000"/>
                </a:solidFill>
              </a:rPr>
              <a:t>Tiêu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chí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đánh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giá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04395" y="1923128"/>
            <a:ext cx="2512966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987"/>
              </a:lnSpc>
            </a:pPr>
            <a:r>
              <a:rPr lang="en-US" sz="2600" b="1" dirty="0" err="1">
                <a:solidFill>
                  <a:srgbClr val="0000FF"/>
                </a:solidFill>
              </a:rPr>
              <a:t>Hoạt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động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</a:p>
          <a:p>
            <a:pPr algn="ctr" defTabSz="609630">
              <a:lnSpc>
                <a:spcPts val="2987"/>
              </a:lnSpc>
            </a:pPr>
            <a:r>
              <a:rPr lang="en-US" sz="2600" b="1" dirty="0" err="1">
                <a:solidFill>
                  <a:srgbClr val="0000FF"/>
                </a:solidFill>
              </a:rPr>
              <a:t>cá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nhân</a:t>
            </a:r>
            <a:r>
              <a:rPr lang="en-US" sz="2600" b="1" dirty="0">
                <a:solidFill>
                  <a:srgbClr val="0000FF"/>
                </a:solidFill>
              </a:rPr>
              <a:t>- </a:t>
            </a:r>
            <a:r>
              <a:rPr lang="en-US" sz="2600" b="1" dirty="0" err="1">
                <a:solidFill>
                  <a:srgbClr val="0000FF"/>
                </a:solidFill>
              </a:rPr>
              <a:t>về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nhà</a:t>
            </a:r>
            <a:endParaRPr lang="en-US" sz="2600" b="1" dirty="0">
              <a:solidFill>
                <a:srgbClr val="0000FF"/>
              </a:solidFill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7693098">
            <a:off x="5159100" y="3448067"/>
            <a:ext cx="634580" cy="444206"/>
          </a:xfrm>
          <a:prstGeom prst="rect">
            <a:avLst/>
          </a:prstGeom>
        </p:spPr>
      </p:pic>
      <p:pic>
        <p:nvPicPr>
          <p:cNvPr id="2050" name="Picture 2" descr="Tập tin:Out of date clock icon.svg – Wikipedia tiếng Việ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323" y="50615"/>
            <a:ext cx="1168400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891478" y="2164078"/>
            <a:ext cx="5701304" cy="39813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defTabSz="609630">
              <a:lnSpc>
                <a:spcPct val="200000"/>
              </a:lnSpc>
              <a:buFontTx/>
              <a:buChar char="-"/>
            </a:pPr>
            <a:r>
              <a:rPr lang="en-US" sz="2600" b="1" i="1" dirty="0" err="1">
                <a:solidFill>
                  <a:srgbClr val="0000FF"/>
                </a:solidFill>
              </a:rPr>
              <a:t>Khẩu</a:t>
            </a:r>
            <a:r>
              <a:rPr lang="en-US" sz="2600" b="1" i="1" dirty="0">
                <a:solidFill>
                  <a:srgbClr val="0000FF"/>
                </a:solidFill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</a:rPr>
              <a:t>hiệu</a:t>
            </a:r>
            <a:r>
              <a:rPr lang="en-US" sz="2600" b="1" i="1" dirty="0">
                <a:solidFill>
                  <a:srgbClr val="0000FF"/>
                </a:solidFill>
              </a:rPr>
              <a:t>: </a:t>
            </a:r>
            <a:r>
              <a:rPr lang="en-US" sz="2600" b="1" i="1" dirty="0" err="1">
                <a:solidFill>
                  <a:srgbClr val="0000FF"/>
                </a:solidFill>
              </a:rPr>
              <a:t>Rõ</a:t>
            </a:r>
            <a:r>
              <a:rPr lang="en-US" sz="2600" b="1" i="1" dirty="0">
                <a:solidFill>
                  <a:srgbClr val="0000FF"/>
                </a:solidFill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</a:rPr>
              <a:t>ràng</a:t>
            </a:r>
            <a:r>
              <a:rPr lang="en-US" sz="2600" b="1" i="1" dirty="0">
                <a:solidFill>
                  <a:srgbClr val="0000FF"/>
                </a:solidFill>
              </a:rPr>
              <a:t>, </a:t>
            </a:r>
            <a:r>
              <a:rPr lang="en-US" sz="2600" b="1" i="1" dirty="0" err="1">
                <a:solidFill>
                  <a:srgbClr val="0000FF"/>
                </a:solidFill>
              </a:rPr>
              <a:t>ngắn</a:t>
            </a:r>
            <a:r>
              <a:rPr lang="en-US" sz="2600" b="1" i="1" dirty="0">
                <a:solidFill>
                  <a:srgbClr val="0000FF"/>
                </a:solidFill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</a:rPr>
              <a:t>gọn</a:t>
            </a:r>
            <a:r>
              <a:rPr lang="en-US" sz="2600" b="1" i="1" dirty="0">
                <a:solidFill>
                  <a:srgbClr val="0000FF"/>
                </a:solidFill>
              </a:rPr>
              <a:t>.</a:t>
            </a:r>
          </a:p>
          <a:p>
            <a:pPr defTabSz="609630">
              <a:lnSpc>
                <a:spcPct val="200000"/>
              </a:lnSpc>
            </a:pPr>
            <a:r>
              <a:rPr lang="en-US" sz="2600" b="1" i="1" dirty="0">
                <a:solidFill>
                  <a:srgbClr val="0000FF"/>
                </a:solidFill>
              </a:rPr>
              <a:t>- </a:t>
            </a:r>
            <a:r>
              <a:rPr lang="en-US" sz="2600" b="1" i="1" dirty="0" err="1">
                <a:solidFill>
                  <a:srgbClr val="0000FF"/>
                </a:solidFill>
              </a:rPr>
              <a:t>Hình</a:t>
            </a:r>
            <a:r>
              <a:rPr lang="en-US" sz="2600" b="1" i="1" dirty="0">
                <a:solidFill>
                  <a:srgbClr val="0000FF"/>
                </a:solidFill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</a:rPr>
              <a:t>thức</a:t>
            </a:r>
            <a:r>
              <a:rPr lang="en-US" sz="2600" b="1" i="1" dirty="0">
                <a:solidFill>
                  <a:srgbClr val="0000FF"/>
                </a:solidFill>
              </a:rPr>
              <a:t>: </a:t>
            </a:r>
            <a:r>
              <a:rPr lang="en-US" sz="2600" b="1" i="1" dirty="0" err="1">
                <a:solidFill>
                  <a:srgbClr val="0000FF"/>
                </a:solidFill>
              </a:rPr>
              <a:t>Đảm</a:t>
            </a:r>
            <a:r>
              <a:rPr lang="en-US" sz="2600" b="1" i="1" dirty="0">
                <a:solidFill>
                  <a:srgbClr val="0000FF"/>
                </a:solidFill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</a:rPr>
              <a:t>bảo</a:t>
            </a:r>
            <a:r>
              <a:rPr lang="en-US" sz="2600" b="1" i="1" dirty="0">
                <a:solidFill>
                  <a:srgbClr val="0000FF"/>
                </a:solidFill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</a:rPr>
              <a:t>tính</a:t>
            </a:r>
            <a:r>
              <a:rPr lang="en-US" sz="2600" b="1" i="1" dirty="0">
                <a:solidFill>
                  <a:srgbClr val="0000FF"/>
                </a:solidFill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</a:rPr>
              <a:t>thẩm</a:t>
            </a:r>
            <a:r>
              <a:rPr lang="en-US" sz="2600" b="1" i="1" dirty="0">
                <a:solidFill>
                  <a:srgbClr val="0000FF"/>
                </a:solidFill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</a:rPr>
              <a:t>mỹ</a:t>
            </a:r>
            <a:r>
              <a:rPr lang="en-US" sz="2600" b="1" i="1" dirty="0">
                <a:solidFill>
                  <a:srgbClr val="0000FF"/>
                </a:solidFill>
              </a:rPr>
              <a:t>. </a:t>
            </a:r>
          </a:p>
          <a:p>
            <a:pPr defTabSz="609630">
              <a:lnSpc>
                <a:spcPct val="200000"/>
              </a:lnSpc>
            </a:pPr>
            <a:r>
              <a:rPr lang="en-US" sz="2600" b="1" i="1" dirty="0" err="1">
                <a:solidFill>
                  <a:srgbClr val="0000FF"/>
                </a:solidFill>
              </a:rPr>
              <a:t>Yêu</a:t>
            </a:r>
            <a:r>
              <a:rPr lang="en-US" sz="2600" b="1" i="1" dirty="0">
                <a:solidFill>
                  <a:srgbClr val="0000FF"/>
                </a:solidFill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</a:rPr>
              <a:t>cầu</a:t>
            </a:r>
            <a:r>
              <a:rPr lang="en-US" sz="2600" b="1" i="1" dirty="0">
                <a:solidFill>
                  <a:srgbClr val="0000FF"/>
                </a:solidFill>
              </a:rPr>
              <a:t>: </a:t>
            </a:r>
            <a:r>
              <a:rPr lang="en-US" sz="2600" b="1" i="1" dirty="0" err="1">
                <a:solidFill>
                  <a:srgbClr val="0000FF"/>
                </a:solidFill>
              </a:rPr>
              <a:t>lựa</a:t>
            </a:r>
            <a:r>
              <a:rPr lang="en-US" sz="2600" b="1" i="1" dirty="0">
                <a:solidFill>
                  <a:srgbClr val="0000FF"/>
                </a:solidFill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</a:rPr>
              <a:t>chọn</a:t>
            </a:r>
            <a:r>
              <a:rPr lang="en-US" sz="2600" b="1" i="1" dirty="0">
                <a:solidFill>
                  <a:srgbClr val="0000FF"/>
                </a:solidFill>
              </a:rPr>
              <a:t> 1 </a:t>
            </a:r>
            <a:r>
              <a:rPr lang="en-US" sz="2600" b="1" i="1" dirty="0" err="1">
                <a:solidFill>
                  <a:srgbClr val="0000FF"/>
                </a:solidFill>
              </a:rPr>
              <a:t>trong</a:t>
            </a:r>
            <a:r>
              <a:rPr lang="en-US" sz="2600" b="1" i="1" dirty="0">
                <a:solidFill>
                  <a:srgbClr val="0000FF"/>
                </a:solidFill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</a:rPr>
              <a:t>các</a:t>
            </a:r>
            <a:r>
              <a:rPr lang="en-US" sz="2600" b="1" i="1" dirty="0">
                <a:solidFill>
                  <a:srgbClr val="0000FF"/>
                </a:solidFill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</a:rPr>
              <a:t>hình</a:t>
            </a:r>
            <a:r>
              <a:rPr lang="en-US" sz="2600" b="1" i="1" dirty="0">
                <a:solidFill>
                  <a:srgbClr val="0000FF"/>
                </a:solidFill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</a:rPr>
              <a:t>thức</a:t>
            </a:r>
            <a:r>
              <a:rPr lang="en-US" sz="2600" b="1" i="1" dirty="0">
                <a:solidFill>
                  <a:srgbClr val="0000FF"/>
                </a:solidFill>
              </a:rPr>
              <a:t> </a:t>
            </a:r>
          </a:p>
          <a:p>
            <a:pPr defTabSz="609630">
              <a:lnSpc>
                <a:spcPct val="200000"/>
              </a:lnSpc>
            </a:pPr>
            <a:r>
              <a:rPr lang="en-US" sz="2600" b="1" i="1" dirty="0">
                <a:solidFill>
                  <a:srgbClr val="0000FF"/>
                </a:solidFill>
              </a:rPr>
              <a:t>+ </a:t>
            </a:r>
            <a:r>
              <a:rPr lang="en-US" sz="2600" b="1" i="1" dirty="0" err="1">
                <a:solidFill>
                  <a:srgbClr val="0000FF"/>
                </a:solidFill>
              </a:rPr>
              <a:t>Thiết</a:t>
            </a:r>
            <a:r>
              <a:rPr lang="en-US" sz="2600" b="1" i="1" dirty="0">
                <a:solidFill>
                  <a:srgbClr val="0000FF"/>
                </a:solidFill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</a:rPr>
              <a:t>kế</a:t>
            </a:r>
            <a:r>
              <a:rPr lang="en-US" sz="2600" b="1" i="1" dirty="0">
                <a:solidFill>
                  <a:srgbClr val="0000FF"/>
                </a:solidFill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</a:rPr>
              <a:t>trên</a:t>
            </a:r>
            <a:r>
              <a:rPr lang="en-US" sz="2600" b="1" i="1" dirty="0">
                <a:solidFill>
                  <a:srgbClr val="0000FF"/>
                </a:solidFill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</a:rPr>
              <a:t>ppt</a:t>
            </a:r>
            <a:r>
              <a:rPr lang="en-US" sz="2600" b="1" i="1" dirty="0">
                <a:solidFill>
                  <a:srgbClr val="0000FF"/>
                </a:solidFill>
              </a:rPr>
              <a:t>, canva.com, ….</a:t>
            </a:r>
          </a:p>
          <a:p>
            <a:pPr defTabSz="609630">
              <a:lnSpc>
                <a:spcPct val="200000"/>
              </a:lnSpc>
            </a:pPr>
            <a:r>
              <a:rPr lang="en-US" sz="2600" b="1" i="1" dirty="0">
                <a:solidFill>
                  <a:srgbClr val="0000FF"/>
                </a:solidFill>
              </a:rPr>
              <a:t>+ </a:t>
            </a:r>
            <a:r>
              <a:rPr lang="en-US" sz="2600" b="1" i="1" dirty="0" err="1">
                <a:solidFill>
                  <a:srgbClr val="0000FF"/>
                </a:solidFill>
              </a:rPr>
              <a:t>Vẽ</a:t>
            </a:r>
            <a:r>
              <a:rPr lang="en-US" sz="2600" b="1" i="1" dirty="0">
                <a:solidFill>
                  <a:srgbClr val="0000FF"/>
                </a:solidFill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</a:rPr>
              <a:t>trên</a:t>
            </a:r>
            <a:r>
              <a:rPr lang="en-US" sz="2600" b="1" i="1" dirty="0">
                <a:solidFill>
                  <a:srgbClr val="0000FF"/>
                </a:solidFill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</a:rPr>
              <a:t>khổ</a:t>
            </a:r>
            <a:r>
              <a:rPr lang="en-US" sz="2600" b="1" i="1" dirty="0">
                <a:solidFill>
                  <a:srgbClr val="0000FF"/>
                </a:solidFill>
              </a:rPr>
              <a:t> A3. </a:t>
            </a:r>
          </a:p>
        </p:txBody>
      </p:sp>
      <p:pic>
        <p:nvPicPr>
          <p:cNvPr id="2052" name="Picture 4" descr="7 ứng dụng chăm sóc sức khỏe dành cho các thiết bị iPhone |  Fstudiobyfpt.com.v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0000" y1="69683" x2="50000" y2="69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6843">
            <a:off x="1295442" y="1028341"/>
            <a:ext cx="4205053" cy="220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ình ảnh Mưa Biểu Tượng, Mưa, Vectơ, Biểu Tượng Vector và PNG với nền trong  suốt để tải xuống miễn phí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>
                        <a14:foregroundMark x1="47031" y1="67813" x2="47031" y2="67813"/>
                        <a14:foregroundMark x1="38906" y1="67031" x2="38906" y2="67031"/>
                        <a14:foregroundMark x1="33906" y1="71875" x2="33906" y2="71875"/>
                        <a14:foregroundMark x1="42188" y1="76563" x2="43594" y2="77500"/>
                        <a14:foregroundMark x1="52969" y1="80313" x2="52969" y2="80313"/>
                        <a14:foregroundMark x1="55000" y1="72188" x2="55000" y2="72188"/>
                        <a14:foregroundMark x1="64063" y1="67500" x2="64063" y2="67500"/>
                        <a14:foregroundMark x1="72656" y1="70938" x2="72656" y2="70938"/>
                        <a14:foregroundMark x1="65156" y1="78125" x2="65156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953" y="300735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on Sóc Hình ảnh | Định dạng hình ảnh PSD 401625239| vn.lovepik.co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8023" l="10000" r="884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742" y="5227527"/>
            <a:ext cx="1094040" cy="109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ình ảnh Biểu Tượng Cây Xanh Thiết Lập Phong Cách Phẳng, Cây, Biểu Tượng,  Thiết Lập Vector và PNG với nền trong suốt để tải xuống miễn phí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4333" b="99750" l="50000" r="7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89" t="74137" r="28021"/>
          <a:stretch/>
        </p:blipFill>
        <p:spPr bwMode="auto">
          <a:xfrm>
            <a:off x="2977146" y="3952285"/>
            <a:ext cx="800287" cy="107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199050" y="4915122"/>
            <a:ext cx="2075705" cy="15567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1" name="Rectangle 52"/>
          <p:cNvSpPr>
            <a:spLocks noChangeArrowheads="1"/>
          </p:cNvSpPr>
          <p:nvPr/>
        </p:nvSpPr>
        <p:spPr bwMode="auto">
          <a:xfrm>
            <a:off x="10441172" y="3540750"/>
            <a:ext cx="722762" cy="1499770"/>
          </a:xfrm>
          <a:prstGeom prst="rect">
            <a:avLst/>
          </a:prstGeom>
          <a:noFill/>
          <a:ln>
            <a:noFill/>
          </a:ln>
          <a:effectLst/>
        </p:spPr>
        <p:txBody>
          <a:bodyPr vert="vert270" wrap="none">
            <a:spAutoFit/>
          </a:bodyPr>
          <a:lstStyle/>
          <a:p>
            <a:pPr defTabSz="609630">
              <a:lnSpc>
                <a:spcPct val="150000"/>
              </a:lnSpc>
              <a:spcBef>
                <a:spcPct val="30000"/>
              </a:spcBef>
              <a:defRPr/>
            </a:pPr>
            <a:r>
              <a:rPr lang="en-US" altLang="en-US" sz="2600" b="1" dirty="0">
                <a:solidFill>
                  <a:srgbClr val="FF0000"/>
                </a:solidFill>
              </a:rPr>
              <a:t>Time Line </a:t>
            </a:r>
          </a:p>
        </p:txBody>
      </p:sp>
      <p:sp>
        <p:nvSpPr>
          <p:cNvPr id="59" name="Line 21"/>
          <p:cNvSpPr>
            <a:spLocks noChangeShapeType="1"/>
          </p:cNvSpPr>
          <p:nvPr/>
        </p:nvSpPr>
        <p:spPr bwMode="auto">
          <a:xfrm flipH="1" flipV="1">
            <a:off x="11342367" y="4308117"/>
            <a:ext cx="42672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Ctr="1"/>
          <a:lstStyle/>
          <a:p>
            <a:pPr defTabSz="609630">
              <a:defRPr/>
            </a:pPr>
            <a:endParaRPr lang="en-US" sz="2133" b="1">
              <a:solidFill>
                <a:prstClr val="black"/>
              </a:solidFill>
              <a:latin typeface="#9Slide07 IcielBaliho Script"/>
            </a:endParaRPr>
          </a:p>
        </p:txBody>
      </p:sp>
      <p:sp>
        <p:nvSpPr>
          <p:cNvPr id="60" name="Line 22"/>
          <p:cNvSpPr>
            <a:spLocks noChangeShapeType="1"/>
          </p:cNvSpPr>
          <p:nvPr/>
        </p:nvSpPr>
        <p:spPr bwMode="auto">
          <a:xfrm flipH="1" flipV="1">
            <a:off x="11342367" y="5030861"/>
            <a:ext cx="42672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Ctr="1"/>
          <a:lstStyle/>
          <a:p>
            <a:pPr defTabSz="609630">
              <a:defRPr/>
            </a:pPr>
            <a:endParaRPr lang="en-US" sz="2133" b="1">
              <a:solidFill>
                <a:prstClr val="black"/>
              </a:solidFill>
              <a:latin typeface="#9Slide07 IcielBaliho Script"/>
            </a:endParaRPr>
          </a:p>
        </p:txBody>
      </p:sp>
      <p:sp>
        <p:nvSpPr>
          <p:cNvPr id="64" name="Line 32"/>
          <p:cNvSpPr>
            <a:spLocks noChangeShapeType="1"/>
          </p:cNvSpPr>
          <p:nvPr/>
        </p:nvSpPr>
        <p:spPr bwMode="auto">
          <a:xfrm flipH="1" flipV="1">
            <a:off x="11342367" y="3585374"/>
            <a:ext cx="42672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Ctr="1"/>
          <a:lstStyle/>
          <a:p>
            <a:pPr defTabSz="609630">
              <a:defRPr/>
            </a:pPr>
            <a:endParaRPr lang="en-US" sz="2133" b="1">
              <a:solidFill>
                <a:prstClr val="black"/>
              </a:solidFill>
              <a:latin typeface="#9Slide07 IcielBaliho Script"/>
            </a:endParaRPr>
          </a:p>
        </p:txBody>
      </p:sp>
      <p:sp>
        <p:nvSpPr>
          <p:cNvPr id="65" name="Line 33"/>
          <p:cNvSpPr>
            <a:spLocks noChangeShapeType="1"/>
          </p:cNvSpPr>
          <p:nvPr/>
        </p:nvSpPr>
        <p:spPr bwMode="auto">
          <a:xfrm flipH="1" flipV="1">
            <a:off x="11342367" y="2862631"/>
            <a:ext cx="42672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Ctr="1"/>
          <a:lstStyle/>
          <a:p>
            <a:pPr defTabSz="609630">
              <a:defRPr/>
            </a:pPr>
            <a:endParaRPr lang="en-US" sz="2133" b="1">
              <a:solidFill>
                <a:prstClr val="black"/>
              </a:solidFill>
              <a:latin typeface="#9Slide07 IcielBaliho Script"/>
            </a:endParaRPr>
          </a:p>
        </p:txBody>
      </p:sp>
      <p:sp>
        <p:nvSpPr>
          <p:cNvPr id="66" name="Rectangle 35"/>
          <p:cNvSpPr>
            <a:spLocks noChangeArrowheads="1"/>
          </p:cNvSpPr>
          <p:nvPr/>
        </p:nvSpPr>
        <p:spPr bwMode="auto">
          <a:xfrm>
            <a:off x="11132818" y="5693511"/>
            <a:ext cx="179705" cy="5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none" lIns="0" tIns="0" rIns="0" bIns="0" anchor="ctr"/>
          <a:lstStyle/>
          <a:p>
            <a:pPr defTabSz="609630">
              <a:defRPr/>
            </a:pPr>
            <a:r>
              <a:rPr lang="en-US" altLang="en-US" sz="1333" b="1" dirty="0">
                <a:solidFill>
                  <a:srgbClr val="211101"/>
                </a:solidFill>
                <a:latin typeface="#9Slide07 IcielBaliho Script"/>
              </a:rPr>
              <a:t>0</a:t>
            </a:r>
          </a:p>
        </p:txBody>
      </p:sp>
      <p:sp>
        <p:nvSpPr>
          <p:cNvPr id="67" name="Rectangle 37"/>
          <p:cNvSpPr>
            <a:spLocks noChangeArrowheads="1"/>
          </p:cNvSpPr>
          <p:nvPr/>
        </p:nvSpPr>
        <p:spPr bwMode="auto">
          <a:xfrm>
            <a:off x="11132818" y="3575315"/>
            <a:ext cx="179705" cy="5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none" lIns="0" tIns="0" rIns="0" bIns="0" anchor="ctr"/>
          <a:lstStyle/>
          <a:p>
            <a:pPr defTabSz="609630">
              <a:defRPr/>
            </a:pPr>
            <a:r>
              <a:rPr lang="en-US" altLang="en-US" sz="1333" b="1" dirty="0">
                <a:solidFill>
                  <a:srgbClr val="211101"/>
                </a:solidFill>
                <a:latin typeface="#9Slide07 IcielBaliho Script"/>
              </a:rPr>
              <a:t>3’</a:t>
            </a:r>
          </a:p>
        </p:txBody>
      </p:sp>
      <p:sp>
        <p:nvSpPr>
          <p:cNvPr id="68" name="Rectangle 39"/>
          <p:cNvSpPr>
            <a:spLocks noChangeArrowheads="1"/>
          </p:cNvSpPr>
          <p:nvPr/>
        </p:nvSpPr>
        <p:spPr bwMode="auto">
          <a:xfrm>
            <a:off x="11132818" y="4281381"/>
            <a:ext cx="179705" cy="5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none" lIns="0" tIns="0" rIns="0" bIns="0" anchor="ctr"/>
          <a:lstStyle/>
          <a:p>
            <a:pPr defTabSz="609630">
              <a:defRPr/>
            </a:pPr>
            <a:r>
              <a:rPr lang="en-US" altLang="en-US" sz="1333" b="1" dirty="0">
                <a:solidFill>
                  <a:srgbClr val="211101"/>
                </a:solidFill>
                <a:latin typeface="#9Slide07 IcielBaliho Script"/>
              </a:rPr>
              <a:t>2’</a:t>
            </a:r>
          </a:p>
        </p:txBody>
      </p:sp>
      <p:sp>
        <p:nvSpPr>
          <p:cNvPr id="69" name="Rectangle 42"/>
          <p:cNvSpPr>
            <a:spLocks noChangeArrowheads="1"/>
          </p:cNvSpPr>
          <p:nvPr/>
        </p:nvSpPr>
        <p:spPr bwMode="auto">
          <a:xfrm>
            <a:off x="11132818" y="4987446"/>
            <a:ext cx="179705" cy="5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none" lIns="0" tIns="0" rIns="0" bIns="0" anchor="ctr"/>
          <a:lstStyle/>
          <a:p>
            <a:pPr defTabSz="609630">
              <a:defRPr/>
            </a:pPr>
            <a:r>
              <a:rPr lang="en-US" altLang="en-US" sz="1333" b="1" dirty="0">
                <a:solidFill>
                  <a:srgbClr val="211101"/>
                </a:solidFill>
                <a:latin typeface="#9Slide07 IcielBaliho Script"/>
              </a:rPr>
              <a:t>1’</a:t>
            </a:r>
          </a:p>
        </p:txBody>
      </p:sp>
      <p:sp>
        <p:nvSpPr>
          <p:cNvPr id="70" name="Line 43"/>
          <p:cNvSpPr>
            <a:spLocks noChangeShapeType="1"/>
          </p:cNvSpPr>
          <p:nvPr/>
        </p:nvSpPr>
        <p:spPr bwMode="auto">
          <a:xfrm flipH="1" flipV="1">
            <a:off x="11340653" y="2132169"/>
            <a:ext cx="426720" cy="7719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Ctr="1"/>
          <a:lstStyle/>
          <a:p>
            <a:pPr defTabSz="609630">
              <a:defRPr/>
            </a:pPr>
            <a:endParaRPr lang="en-US" sz="2133" b="1">
              <a:solidFill>
                <a:prstClr val="black"/>
              </a:solidFill>
              <a:latin typeface="#9Slide07 IcielBaliho Script"/>
            </a:endParaRPr>
          </a:p>
        </p:txBody>
      </p:sp>
      <p:sp>
        <p:nvSpPr>
          <p:cNvPr id="71" name="Line 45"/>
          <p:cNvSpPr>
            <a:spLocks noChangeShapeType="1"/>
          </p:cNvSpPr>
          <p:nvPr/>
        </p:nvSpPr>
        <p:spPr bwMode="auto">
          <a:xfrm flipH="1" flipV="1">
            <a:off x="11342367" y="5753603"/>
            <a:ext cx="42672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Ctr="1"/>
          <a:lstStyle/>
          <a:p>
            <a:pPr defTabSz="609630">
              <a:defRPr/>
            </a:pPr>
            <a:endParaRPr lang="en-US" sz="2133" b="1">
              <a:solidFill>
                <a:prstClr val="black"/>
              </a:solidFill>
              <a:latin typeface="#9Slide07 IcielBaliho Script"/>
            </a:endParaRPr>
          </a:p>
        </p:txBody>
      </p:sp>
      <p:sp>
        <p:nvSpPr>
          <p:cNvPr id="72" name="Rectangle 37"/>
          <p:cNvSpPr>
            <a:spLocks noChangeArrowheads="1"/>
          </p:cNvSpPr>
          <p:nvPr/>
        </p:nvSpPr>
        <p:spPr bwMode="auto">
          <a:xfrm>
            <a:off x="11132818" y="2841408"/>
            <a:ext cx="179705" cy="8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none" lIns="0" tIns="0" rIns="0" bIns="0" anchor="ctr"/>
          <a:lstStyle/>
          <a:p>
            <a:pPr defTabSz="609630">
              <a:defRPr/>
            </a:pPr>
            <a:r>
              <a:rPr lang="en-US" altLang="en-US" sz="1333" b="1" dirty="0">
                <a:solidFill>
                  <a:srgbClr val="211101"/>
                </a:solidFill>
                <a:latin typeface="#9Slide07 IcielBaliho Script"/>
              </a:rPr>
              <a:t>4’</a:t>
            </a:r>
          </a:p>
        </p:txBody>
      </p:sp>
      <p:sp>
        <p:nvSpPr>
          <p:cNvPr id="74" name="Rectangle 37"/>
          <p:cNvSpPr>
            <a:spLocks noChangeArrowheads="1"/>
          </p:cNvSpPr>
          <p:nvPr/>
        </p:nvSpPr>
        <p:spPr bwMode="auto">
          <a:xfrm>
            <a:off x="11132818" y="2107501"/>
            <a:ext cx="179705" cy="8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none" lIns="0" tIns="0" rIns="0" bIns="0" anchor="ctr"/>
          <a:lstStyle/>
          <a:p>
            <a:pPr defTabSz="609630">
              <a:defRPr/>
            </a:pPr>
            <a:r>
              <a:rPr lang="en-US" altLang="en-US" sz="1333" b="1" dirty="0">
                <a:solidFill>
                  <a:srgbClr val="211101"/>
                </a:solidFill>
                <a:latin typeface="#9Slide07 IcielBaliho Script"/>
              </a:rPr>
              <a:t>5’</a:t>
            </a:r>
          </a:p>
        </p:txBody>
      </p:sp>
      <p:pic>
        <p:nvPicPr>
          <p:cNvPr id="75" name="Picture 2" descr="Vector start button stock vector. Illustration of graphic - 10324391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1" t="6594" r="641" b="47429"/>
          <a:stretch/>
        </p:blipFill>
        <p:spPr bwMode="auto">
          <a:xfrm>
            <a:off x="10708089" y="1321688"/>
            <a:ext cx="1429688" cy="52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Finish Icon. Internet Button On White Background. Stock Photo, Picture And  Royalty Free Image. Image 44509369.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5231" b="97769" l="1846" r="96308">
                        <a14:foregroundMark x1="21154" y1="49846" x2="21154" y2="49846"/>
                        <a14:foregroundMark x1="32615" y1="50077" x2="32615" y2="50077"/>
                        <a14:foregroundMark x1="46769" y1="53308" x2="46769" y2="53308"/>
                        <a14:foregroundMark x1="54538" y1="49077" x2="54538" y2="49077"/>
                        <a14:foregroundMark x1="64231" y1="49615" x2="64769" y2="49769"/>
                        <a14:foregroundMark x1="72846" y1="47846" x2="72846" y2="47846"/>
                        <a14:foregroundMark x1="80000" y1="48692" x2="80000" y2="48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0144" y="5805523"/>
            <a:ext cx="1045579" cy="104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Connector 37"/>
          <p:cNvCxnSpPr/>
          <p:nvPr/>
        </p:nvCxnSpPr>
        <p:spPr>
          <a:xfrm flipV="1">
            <a:off x="301752" y="905993"/>
            <a:ext cx="10496127" cy="8862"/>
          </a:xfrm>
          <a:prstGeom prst="line">
            <a:avLst/>
          </a:prstGeom>
          <a:ln w="38100">
            <a:solidFill>
              <a:srgbClr val="974C0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38"/>
          <p:cNvGrpSpPr/>
          <p:nvPr/>
        </p:nvGrpSpPr>
        <p:grpSpPr>
          <a:xfrm>
            <a:off x="2686391" y="99127"/>
            <a:ext cx="7930809" cy="696785"/>
            <a:chOff x="3728936" y="126774"/>
            <a:chExt cx="15339960" cy="1045177"/>
          </a:xfrm>
        </p:grpSpPr>
        <p:sp>
          <p:nvSpPr>
            <p:cNvPr id="40" name="Rounded Rectangle 39"/>
            <p:cNvSpPr/>
            <p:nvPr/>
          </p:nvSpPr>
          <p:spPr>
            <a:xfrm>
              <a:off x="4075210" y="126774"/>
              <a:ext cx="14345751" cy="1045177"/>
            </a:xfrm>
            <a:prstGeom prst="roundRect">
              <a:avLst/>
            </a:prstGeom>
            <a:solidFill>
              <a:srgbClr val="52B11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2600" b="1">
                <a:solidFill>
                  <a:prstClr val="white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728936" y="305189"/>
              <a:ext cx="15339960" cy="738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defTabSz="609630"/>
              <a:r>
                <a:rPr lang="en-US" sz="26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THIẾT KẾ POSTER VỀ BẢO VỆ RỪNG</a:t>
              </a:r>
              <a:endParaRPr lang="vi-VN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26659" y="3205976"/>
            <a:ext cx="2048096" cy="12800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8502" y="1291449"/>
            <a:ext cx="2155027" cy="14366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607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3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73" grpId="0" animBg="1"/>
      <p:bldP spid="4" grpId="0"/>
      <p:bldP spid="5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3">
            <a:extLst>
              <a:ext uri="{FF2B5EF4-FFF2-40B4-BE49-F238E27FC236}">
                <a16:creationId xmlns:a16="http://schemas.microsoft.com/office/drawing/2014/main" id="{070F9AC1-A134-4015-890E-BCE47C0E71BD}"/>
              </a:ext>
            </a:extLst>
          </p:cNvPr>
          <p:cNvCxnSpPr/>
          <p:nvPr/>
        </p:nvCxnSpPr>
        <p:spPr>
          <a:xfrm>
            <a:off x="1658104" y="2415261"/>
            <a:ext cx="9445781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4" name="直接连接符 4">
            <a:extLst>
              <a:ext uri="{FF2B5EF4-FFF2-40B4-BE49-F238E27FC236}">
                <a16:creationId xmlns:a16="http://schemas.microsoft.com/office/drawing/2014/main" id="{58FA28A4-92B4-4719-B30A-C60BD62C75B6}"/>
              </a:ext>
            </a:extLst>
          </p:cNvPr>
          <p:cNvCxnSpPr/>
          <p:nvPr/>
        </p:nvCxnSpPr>
        <p:spPr>
          <a:xfrm>
            <a:off x="1658104" y="2472452"/>
            <a:ext cx="9445781" cy="0"/>
          </a:xfrm>
          <a:prstGeom prst="line">
            <a:avLst/>
          </a:prstGeom>
          <a:noFill/>
          <a:ln w="571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sp>
        <p:nvSpPr>
          <p:cNvPr id="5" name="矩形 69">
            <a:extLst>
              <a:ext uri="{FF2B5EF4-FFF2-40B4-BE49-F238E27FC236}">
                <a16:creationId xmlns:a16="http://schemas.microsoft.com/office/drawing/2014/main" id="{51DAC5B5-D1F2-4AF2-B9DE-7C9FD4DEC017}"/>
              </a:ext>
            </a:extLst>
          </p:cNvPr>
          <p:cNvSpPr/>
          <p:nvPr/>
        </p:nvSpPr>
        <p:spPr>
          <a:xfrm>
            <a:off x="1326878" y="2647132"/>
            <a:ext cx="10072913" cy="185691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>
              <a:defRPr/>
            </a:pPr>
            <a:r>
              <a:rPr lang="en-US" altLang="zh-CN" sz="11500" b="1">
                <a:solidFill>
                  <a:srgbClr val="2DB2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HelveBold" panose="02040603050506020204" pitchFamily="18" charset="0"/>
                <a:ea typeface="微软雅黑" panose="020B0503020204020204" charset="-122"/>
                <a:sym typeface="微软雅黑" panose="020B0503020204020204" charset="-122"/>
              </a:rPr>
              <a:t>THANKYOU</a:t>
            </a:r>
            <a:endParaRPr lang="zh-CN" altLang="en-US" sz="11500" b="1" dirty="0">
              <a:solidFill>
                <a:srgbClr val="F77A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HelveBold" panose="02040603050506020204" pitchFamily="18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CDE5F29A-6A3D-41AC-AA05-6D8A47A59ABE}"/>
              </a:ext>
            </a:extLst>
          </p:cNvPr>
          <p:cNvCxnSpPr/>
          <p:nvPr/>
        </p:nvCxnSpPr>
        <p:spPr>
          <a:xfrm>
            <a:off x="1640443" y="5005551"/>
            <a:ext cx="9445781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8015D8C-5956-4EA0-BDC2-63B80968E610}"/>
              </a:ext>
            </a:extLst>
          </p:cNvPr>
          <p:cNvCxnSpPr/>
          <p:nvPr/>
        </p:nvCxnSpPr>
        <p:spPr>
          <a:xfrm>
            <a:off x="1640443" y="5062739"/>
            <a:ext cx="9445781" cy="0"/>
          </a:xfrm>
          <a:prstGeom prst="line">
            <a:avLst/>
          </a:prstGeom>
          <a:noFill/>
          <a:ln w="571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grpSp>
        <p:nvGrpSpPr>
          <p:cNvPr id="2" name="组合 7">
            <a:extLst>
              <a:ext uri="{FF2B5EF4-FFF2-40B4-BE49-F238E27FC236}">
                <a16:creationId xmlns:a16="http://schemas.microsoft.com/office/drawing/2014/main" id="{8C4CF950-2111-4A2D-B821-8FCBB101C030}"/>
              </a:ext>
            </a:extLst>
          </p:cNvPr>
          <p:cNvGrpSpPr/>
          <p:nvPr/>
        </p:nvGrpSpPr>
        <p:grpSpPr>
          <a:xfrm>
            <a:off x="1658104" y="4807847"/>
            <a:ext cx="9413149" cy="338554"/>
            <a:chOff x="2992618" y="3469364"/>
            <a:chExt cx="6358413" cy="17898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D582E20-C076-411F-B834-5DA32047A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8035" y="3469364"/>
              <a:ext cx="4395930" cy="178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dist">
                <a:defRPr/>
              </a:pPr>
              <a:endParaRPr lang="zh-CN" altLang="en-US" sz="1600" kern="0" dirty="0">
                <a:solidFill>
                  <a:srgbClr val="00B050"/>
                </a:solidFill>
                <a:latin typeface="Impact MT Std" pitchFamily="34" charset="0"/>
              </a:endParaRP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A26F6027-9197-455E-82BC-F17D342916F3}"/>
                </a:ext>
              </a:extLst>
            </p:cNvPr>
            <p:cNvCxnSpPr/>
            <p:nvPr/>
          </p:nvCxnSpPr>
          <p:spPr bwMode="auto">
            <a:xfrm>
              <a:off x="2992618" y="3609064"/>
              <a:ext cx="1769599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4DA958C-619A-4EDD-86E9-6AC60A3CC64B}"/>
                </a:ext>
              </a:extLst>
            </p:cNvPr>
            <p:cNvCxnSpPr/>
            <p:nvPr/>
          </p:nvCxnSpPr>
          <p:spPr bwMode="auto">
            <a:xfrm>
              <a:off x="7581433" y="3609064"/>
              <a:ext cx="1769598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</p:grpSp>
      <p:grpSp>
        <p:nvGrpSpPr>
          <p:cNvPr id="8" name="组合 126">
            <a:extLst>
              <a:ext uri="{FF2B5EF4-FFF2-40B4-BE49-F238E27FC236}">
                <a16:creationId xmlns:a16="http://schemas.microsoft.com/office/drawing/2014/main" id="{3FF08DA2-E210-4732-9C41-8FF48024E0C0}"/>
              </a:ext>
            </a:extLst>
          </p:cNvPr>
          <p:cNvGrpSpPr/>
          <p:nvPr/>
        </p:nvGrpSpPr>
        <p:grpSpPr>
          <a:xfrm>
            <a:off x="9121739" y="367999"/>
            <a:ext cx="769231" cy="895773"/>
            <a:chOff x="4570413" y="1616075"/>
            <a:chExt cx="3059113" cy="3562350"/>
          </a:xfrm>
        </p:grpSpPr>
        <p:sp>
          <p:nvSpPr>
            <p:cNvPr id="22" name="Freeform 89">
              <a:extLst>
                <a:ext uri="{FF2B5EF4-FFF2-40B4-BE49-F238E27FC236}">
                  <a16:creationId xmlns:a16="http://schemas.microsoft.com/office/drawing/2014/main" id="{FDB401E1-98FD-4952-95F1-82E8CEF10B9A}"/>
                </a:ext>
              </a:extLst>
            </p:cNvPr>
            <p:cNvSpPr/>
            <p:nvPr/>
          </p:nvSpPr>
          <p:spPr bwMode="auto">
            <a:xfrm>
              <a:off x="4570413" y="1616075"/>
              <a:ext cx="1530350" cy="2957513"/>
            </a:xfrm>
            <a:custGeom>
              <a:avLst/>
              <a:gdLst>
                <a:gd name="T0" fmla="*/ 360 w 360"/>
                <a:gd name="T1" fmla="*/ 14 h 695"/>
                <a:gd name="T2" fmla="*/ 360 w 360"/>
                <a:gd name="T3" fmla="*/ 14 h 695"/>
                <a:gd name="T4" fmla="*/ 37 w 360"/>
                <a:gd name="T5" fmla="*/ 243 h 695"/>
                <a:gd name="T6" fmla="*/ 266 w 360"/>
                <a:gd name="T7" fmla="*/ 670 h 695"/>
                <a:gd name="T8" fmla="*/ 280 w 360"/>
                <a:gd name="T9" fmla="*/ 686 h 695"/>
                <a:gd name="T10" fmla="*/ 289 w 360"/>
                <a:gd name="T11" fmla="*/ 695 h 695"/>
                <a:gd name="T12" fmla="*/ 340 w 360"/>
                <a:gd name="T13" fmla="*/ 695 h 695"/>
                <a:gd name="T14" fmla="*/ 360 w 360"/>
                <a:gd name="T15" fmla="*/ 14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0" h="695">
                  <a:moveTo>
                    <a:pt x="360" y="14"/>
                  </a:moveTo>
                  <a:cubicBezTo>
                    <a:pt x="360" y="14"/>
                    <a:pt x="360" y="14"/>
                    <a:pt x="360" y="14"/>
                  </a:cubicBezTo>
                  <a:cubicBezTo>
                    <a:pt x="360" y="14"/>
                    <a:pt x="89" y="0"/>
                    <a:pt x="37" y="243"/>
                  </a:cubicBezTo>
                  <a:cubicBezTo>
                    <a:pt x="37" y="243"/>
                    <a:pt x="0" y="413"/>
                    <a:pt x="266" y="670"/>
                  </a:cubicBezTo>
                  <a:cubicBezTo>
                    <a:pt x="280" y="686"/>
                    <a:pt x="280" y="686"/>
                    <a:pt x="280" y="686"/>
                  </a:cubicBezTo>
                  <a:cubicBezTo>
                    <a:pt x="280" y="686"/>
                    <a:pt x="284" y="689"/>
                    <a:pt x="289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126" y="91"/>
                    <a:pt x="360" y="14"/>
                    <a:pt x="360" y="14"/>
                  </a:cubicBezTo>
                  <a:close/>
                </a:path>
              </a:pathLst>
            </a:custGeom>
            <a:solidFill>
              <a:srgbClr val="0094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3" name="Freeform 90">
              <a:extLst>
                <a:ext uri="{FF2B5EF4-FFF2-40B4-BE49-F238E27FC236}">
                  <a16:creationId xmlns:a16="http://schemas.microsoft.com/office/drawing/2014/main" id="{494AAFB9-2D52-448E-B63B-3CA06138873F}"/>
                </a:ext>
              </a:extLst>
            </p:cNvPr>
            <p:cNvSpPr/>
            <p:nvPr/>
          </p:nvSpPr>
          <p:spPr bwMode="auto">
            <a:xfrm>
              <a:off x="5105401" y="1674813"/>
              <a:ext cx="2120900" cy="2984500"/>
            </a:xfrm>
            <a:custGeom>
              <a:avLst/>
              <a:gdLst>
                <a:gd name="T0" fmla="*/ 234 w 499"/>
                <a:gd name="T1" fmla="*/ 0 h 701"/>
                <a:gd name="T2" fmla="*/ 234 w 499"/>
                <a:gd name="T3" fmla="*/ 0 h 701"/>
                <a:gd name="T4" fmla="*/ 234 w 499"/>
                <a:gd name="T5" fmla="*/ 0 h 701"/>
                <a:gd name="T6" fmla="*/ 214 w 499"/>
                <a:gd name="T7" fmla="*/ 681 h 701"/>
                <a:gd name="T8" fmla="*/ 163 w 499"/>
                <a:gd name="T9" fmla="*/ 681 h 701"/>
                <a:gd name="T10" fmla="*/ 172 w 499"/>
                <a:gd name="T11" fmla="*/ 701 h 701"/>
                <a:gd name="T12" fmla="*/ 208 w 499"/>
                <a:gd name="T13" fmla="*/ 701 h 701"/>
                <a:gd name="T14" fmla="*/ 234 w 499"/>
                <a:gd name="T15" fmla="*/ 701 h 701"/>
                <a:gd name="T16" fmla="*/ 296 w 499"/>
                <a:gd name="T17" fmla="*/ 701 h 701"/>
                <a:gd name="T18" fmla="*/ 305 w 499"/>
                <a:gd name="T19" fmla="*/ 681 h 701"/>
                <a:gd name="T20" fmla="*/ 269 w 499"/>
                <a:gd name="T21" fmla="*/ 681 h 701"/>
                <a:gd name="T22" fmla="*/ 234 w 499"/>
                <a:gd name="T23" fmla="*/ 0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9" h="701">
                  <a:moveTo>
                    <a:pt x="234" y="0"/>
                  </a:moveTo>
                  <a:cubicBezTo>
                    <a:pt x="234" y="0"/>
                    <a:pt x="23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4" y="0"/>
                    <a:pt x="0" y="77"/>
                    <a:pt x="214" y="681"/>
                  </a:cubicBezTo>
                  <a:cubicBezTo>
                    <a:pt x="163" y="681"/>
                    <a:pt x="163" y="681"/>
                    <a:pt x="163" y="681"/>
                  </a:cubicBezTo>
                  <a:cubicBezTo>
                    <a:pt x="167" y="686"/>
                    <a:pt x="171" y="693"/>
                    <a:pt x="172" y="701"/>
                  </a:cubicBezTo>
                  <a:cubicBezTo>
                    <a:pt x="208" y="701"/>
                    <a:pt x="208" y="701"/>
                    <a:pt x="208" y="701"/>
                  </a:cubicBezTo>
                  <a:cubicBezTo>
                    <a:pt x="234" y="701"/>
                    <a:pt x="234" y="701"/>
                    <a:pt x="234" y="701"/>
                  </a:cubicBezTo>
                  <a:cubicBezTo>
                    <a:pt x="296" y="701"/>
                    <a:pt x="296" y="701"/>
                    <a:pt x="296" y="701"/>
                  </a:cubicBezTo>
                  <a:cubicBezTo>
                    <a:pt x="297" y="693"/>
                    <a:pt x="301" y="686"/>
                    <a:pt x="305" y="681"/>
                  </a:cubicBezTo>
                  <a:cubicBezTo>
                    <a:pt x="269" y="681"/>
                    <a:pt x="269" y="681"/>
                    <a:pt x="269" y="681"/>
                  </a:cubicBezTo>
                  <a:cubicBezTo>
                    <a:pt x="499" y="108"/>
                    <a:pt x="234" y="0"/>
                    <a:pt x="234" y="0"/>
                  </a:cubicBezTo>
                  <a:close/>
                </a:path>
              </a:pathLst>
            </a:cu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4" name="Rectangle 91">
              <a:extLst>
                <a:ext uri="{FF2B5EF4-FFF2-40B4-BE49-F238E27FC236}">
                  <a16:creationId xmlns:a16="http://schemas.microsoft.com/office/drawing/2014/main" id="{CBBC9C28-E654-46F8-8D2C-E40CA98C2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0763" y="1674813"/>
              <a:ext cx="1588" cy="1588"/>
            </a:xfrm>
            <a:prstGeom prst="rect">
              <a:avLst/>
            </a:pr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5" name="Rectangle 92">
              <a:extLst>
                <a:ext uri="{FF2B5EF4-FFF2-40B4-BE49-F238E27FC236}">
                  <a16:creationId xmlns:a16="http://schemas.microsoft.com/office/drawing/2014/main" id="{087A2235-EB78-4A5C-A41C-790C5276C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0763" y="1674813"/>
              <a:ext cx="1588" cy="1588"/>
            </a:xfrm>
            <a:prstGeom prst="rect">
              <a:avLst/>
            </a:pr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6" name="Freeform 93">
              <a:extLst>
                <a:ext uri="{FF2B5EF4-FFF2-40B4-BE49-F238E27FC236}">
                  <a16:creationId xmlns:a16="http://schemas.microsoft.com/office/drawing/2014/main" id="{32A5D30C-EDD1-4DB2-B2BE-80D707A52B97}"/>
                </a:ext>
              </a:extLst>
            </p:cNvPr>
            <p:cNvSpPr/>
            <p:nvPr/>
          </p:nvSpPr>
          <p:spPr bwMode="auto">
            <a:xfrm>
              <a:off x="6100763" y="1616075"/>
              <a:ext cx="1528763" cy="2957513"/>
            </a:xfrm>
            <a:custGeom>
              <a:avLst/>
              <a:gdLst>
                <a:gd name="T0" fmla="*/ 79 w 360"/>
                <a:gd name="T1" fmla="*/ 686 h 695"/>
                <a:gd name="T2" fmla="*/ 93 w 360"/>
                <a:gd name="T3" fmla="*/ 670 h 695"/>
                <a:gd name="T4" fmla="*/ 322 w 360"/>
                <a:gd name="T5" fmla="*/ 243 h 695"/>
                <a:gd name="T6" fmla="*/ 0 w 360"/>
                <a:gd name="T7" fmla="*/ 14 h 695"/>
                <a:gd name="T8" fmla="*/ 0 w 360"/>
                <a:gd name="T9" fmla="*/ 14 h 695"/>
                <a:gd name="T10" fmla="*/ 0 w 360"/>
                <a:gd name="T11" fmla="*/ 14 h 695"/>
                <a:gd name="T12" fmla="*/ 35 w 360"/>
                <a:gd name="T13" fmla="*/ 695 h 695"/>
                <a:gd name="T14" fmla="*/ 71 w 360"/>
                <a:gd name="T15" fmla="*/ 695 h 695"/>
                <a:gd name="T16" fmla="*/ 79 w 360"/>
                <a:gd name="T17" fmla="*/ 686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" h="695">
                  <a:moveTo>
                    <a:pt x="79" y="686"/>
                  </a:moveTo>
                  <a:cubicBezTo>
                    <a:pt x="93" y="670"/>
                    <a:pt x="93" y="670"/>
                    <a:pt x="93" y="670"/>
                  </a:cubicBezTo>
                  <a:cubicBezTo>
                    <a:pt x="360" y="413"/>
                    <a:pt x="322" y="243"/>
                    <a:pt x="322" y="243"/>
                  </a:cubicBezTo>
                  <a:cubicBezTo>
                    <a:pt x="271" y="0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265" y="122"/>
                    <a:pt x="35" y="695"/>
                  </a:cubicBezTo>
                  <a:cubicBezTo>
                    <a:pt x="71" y="695"/>
                    <a:pt x="71" y="695"/>
                    <a:pt x="71" y="695"/>
                  </a:cubicBezTo>
                  <a:cubicBezTo>
                    <a:pt x="75" y="689"/>
                    <a:pt x="79" y="686"/>
                    <a:pt x="79" y="686"/>
                  </a:cubicBezTo>
                  <a:close/>
                </a:path>
              </a:pathLst>
            </a:custGeom>
            <a:solidFill>
              <a:srgbClr val="0094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7" name="Freeform 94">
              <a:extLst>
                <a:ext uri="{FF2B5EF4-FFF2-40B4-BE49-F238E27FC236}">
                  <a16:creationId xmlns:a16="http://schemas.microsoft.com/office/drawing/2014/main" id="{4113280E-6925-42EA-A163-3AF752E62B84}"/>
                </a:ext>
              </a:extLst>
            </p:cNvPr>
            <p:cNvSpPr/>
            <p:nvPr/>
          </p:nvSpPr>
          <p:spPr bwMode="auto">
            <a:xfrm>
              <a:off x="5840413" y="4638675"/>
              <a:ext cx="209550" cy="238125"/>
            </a:xfrm>
            <a:custGeom>
              <a:avLst/>
              <a:gdLst>
                <a:gd name="T0" fmla="*/ 0 w 132"/>
                <a:gd name="T1" fmla="*/ 5 h 150"/>
                <a:gd name="T2" fmla="*/ 124 w 132"/>
                <a:gd name="T3" fmla="*/ 150 h 150"/>
                <a:gd name="T4" fmla="*/ 132 w 132"/>
                <a:gd name="T5" fmla="*/ 142 h 150"/>
                <a:gd name="T6" fmla="*/ 11 w 132"/>
                <a:gd name="T7" fmla="*/ 0 h 150"/>
                <a:gd name="T8" fmla="*/ 0 w 132"/>
                <a:gd name="T9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50">
                  <a:moveTo>
                    <a:pt x="0" y="5"/>
                  </a:moveTo>
                  <a:lnTo>
                    <a:pt x="124" y="150"/>
                  </a:lnTo>
                  <a:lnTo>
                    <a:pt x="132" y="142"/>
                  </a:lnTo>
                  <a:lnTo>
                    <a:pt x="1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8" name="Freeform 95">
              <a:extLst>
                <a:ext uri="{FF2B5EF4-FFF2-40B4-BE49-F238E27FC236}">
                  <a16:creationId xmlns:a16="http://schemas.microsoft.com/office/drawing/2014/main" id="{7869A67F-C69C-453D-B20D-CD819D6D01AF}"/>
                </a:ext>
              </a:extLst>
            </p:cNvPr>
            <p:cNvSpPr/>
            <p:nvPr/>
          </p:nvSpPr>
          <p:spPr bwMode="auto">
            <a:xfrm>
              <a:off x="5943601" y="4638675"/>
              <a:ext cx="127000" cy="238125"/>
            </a:xfrm>
            <a:custGeom>
              <a:avLst/>
              <a:gdLst>
                <a:gd name="T0" fmla="*/ 0 w 80"/>
                <a:gd name="T1" fmla="*/ 5 h 150"/>
                <a:gd name="T2" fmla="*/ 72 w 80"/>
                <a:gd name="T3" fmla="*/ 150 h 150"/>
                <a:gd name="T4" fmla="*/ 80 w 80"/>
                <a:gd name="T5" fmla="*/ 144 h 150"/>
                <a:gd name="T6" fmla="*/ 8 w 80"/>
                <a:gd name="T7" fmla="*/ 0 h 150"/>
                <a:gd name="T8" fmla="*/ 0 w 80"/>
                <a:gd name="T9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50">
                  <a:moveTo>
                    <a:pt x="0" y="5"/>
                  </a:moveTo>
                  <a:lnTo>
                    <a:pt x="72" y="150"/>
                  </a:lnTo>
                  <a:lnTo>
                    <a:pt x="80" y="144"/>
                  </a:lnTo>
                  <a:lnTo>
                    <a:pt x="8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9" name="Freeform 96">
              <a:extLst>
                <a:ext uri="{FF2B5EF4-FFF2-40B4-BE49-F238E27FC236}">
                  <a16:creationId xmlns:a16="http://schemas.microsoft.com/office/drawing/2014/main" id="{1CBD9A42-0E21-437C-8DC5-4D8F13EF7703}"/>
                </a:ext>
              </a:extLst>
            </p:cNvPr>
            <p:cNvSpPr/>
            <p:nvPr/>
          </p:nvSpPr>
          <p:spPr bwMode="auto">
            <a:xfrm>
              <a:off x="6040438" y="4638675"/>
              <a:ext cx="55563" cy="233363"/>
            </a:xfrm>
            <a:custGeom>
              <a:avLst/>
              <a:gdLst>
                <a:gd name="T0" fmla="*/ 0 w 35"/>
                <a:gd name="T1" fmla="*/ 2 h 147"/>
                <a:gd name="T2" fmla="*/ 24 w 35"/>
                <a:gd name="T3" fmla="*/ 147 h 147"/>
                <a:gd name="T4" fmla="*/ 35 w 35"/>
                <a:gd name="T5" fmla="*/ 144 h 147"/>
                <a:gd name="T6" fmla="*/ 11 w 35"/>
                <a:gd name="T7" fmla="*/ 0 h 147"/>
                <a:gd name="T8" fmla="*/ 0 w 35"/>
                <a:gd name="T9" fmla="*/ 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47">
                  <a:moveTo>
                    <a:pt x="0" y="2"/>
                  </a:moveTo>
                  <a:lnTo>
                    <a:pt x="24" y="147"/>
                  </a:lnTo>
                  <a:lnTo>
                    <a:pt x="35" y="144"/>
                  </a:lnTo>
                  <a:lnTo>
                    <a:pt x="1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0" name="Freeform 97">
              <a:extLst>
                <a:ext uri="{FF2B5EF4-FFF2-40B4-BE49-F238E27FC236}">
                  <a16:creationId xmlns:a16="http://schemas.microsoft.com/office/drawing/2014/main" id="{97D6333D-F247-4359-82F3-191FED404A82}"/>
                </a:ext>
              </a:extLst>
            </p:cNvPr>
            <p:cNvSpPr/>
            <p:nvPr/>
          </p:nvSpPr>
          <p:spPr bwMode="auto">
            <a:xfrm>
              <a:off x="6100763" y="4638675"/>
              <a:ext cx="53975" cy="233363"/>
            </a:xfrm>
            <a:custGeom>
              <a:avLst/>
              <a:gdLst>
                <a:gd name="T0" fmla="*/ 24 w 34"/>
                <a:gd name="T1" fmla="*/ 0 h 147"/>
                <a:gd name="T2" fmla="*/ 0 w 34"/>
                <a:gd name="T3" fmla="*/ 144 h 147"/>
                <a:gd name="T4" fmla="*/ 10 w 34"/>
                <a:gd name="T5" fmla="*/ 147 h 147"/>
                <a:gd name="T6" fmla="*/ 34 w 34"/>
                <a:gd name="T7" fmla="*/ 2 h 147"/>
                <a:gd name="T8" fmla="*/ 24 w 34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47">
                  <a:moveTo>
                    <a:pt x="24" y="0"/>
                  </a:moveTo>
                  <a:lnTo>
                    <a:pt x="0" y="144"/>
                  </a:lnTo>
                  <a:lnTo>
                    <a:pt x="10" y="147"/>
                  </a:lnTo>
                  <a:lnTo>
                    <a:pt x="34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1" name="Freeform 98">
              <a:extLst>
                <a:ext uri="{FF2B5EF4-FFF2-40B4-BE49-F238E27FC236}">
                  <a16:creationId xmlns:a16="http://schemas.microsoft.com/office/drawing/2014/main" id="{A9D43D9B-8CE8-4DCC-9ED0-BA9F95027C22}"/>
                </a:ext>
              </a:extLst>
            </p:cNvPr>
            <p:cNvSpPr/>
            <p:nvPr/>
          </p:nvSpPr>
          <p:spPr bwMode="auto">
            <a:xfrm>
              <a:off x="6121401" y="4638675"/>
              <a:ext cx="131763" cy="238125"/>
            </a:xfrm>
            <a:custGeom>
              <a:avLst/>
              <a:gdLst>
                <a:gd name="T0" fmla="*/ 75 w 83"/>
                <a:gd name="T1" fmla="*/ 0 h 150"/>
                <a:gd name="T2" fmla="*/ 0 w 83"/>
                <a:gd name="T3" fmla="*/ 144 h 150"/>
                <a:gd name="T4" fmla="*/ 11 w 83"/>
                <a:gd name="T5" fmla="*/ 150 h 150"/>
                <a:gd name="T6" fmla="*/ 83 w 83"/>
                <a:gd name="T7" fmla="*/ 5 h 150"/>
                <a:gd name="T8" fmla="*/ 75 w 83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50">
                  <a:moveTo>
                    <a:pt x="75" y="0"/>
                  </a:moveTo>
                  <a:lnTo>
                    <a:pt x="0" y="144"/>
                  </a:lnTo>
                  <a:lnTo>
                    <a:pt x="11" y="150"/>
                  </a:lnTo>
                  <a:lnTo>
                    <a:pt x="83" y="5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2" name="Freeform 99">
              <a:extLst>
                <a:ext uri="{FF2B5EF4-FFF2-40B4-BE49-F238E27FC236}">
                  <a16:creationId xmlns:a16="http://schemas.microsoft.com/office/drawing/2014/main" id="{17F1DB68-677E-481D-9901-9BA55809F532}"/>
                </a:ext>
              </a:extLst>
            </p:cNvPr>
            <p:cNvSpPr/>
            <p:nvPr/>
          </p:nvSpPr>
          <p:spPr bwMode="auto">
            <a:xfrm>
              <a:off x="6146801" y="4638675"/>
              <a:ext cx="204788" cy="238125"/>
            </a:xfrm>
            <a:custGeom>
              <a:avLst/>
              <a:gdLst>
                <a:gd name="T0" fmla="*/ 121 w 129"/>
                <a:gd name="T1" fmla="*/ 0 h 150"/>
                <a:gd name="T2" fmla="*/ 0 w 129"/>
                <a:gd name="T3" fmla="*/ 142 h 150"/>
                <a:gd name="T4" fmla="*/ 8 w 129"/>
                <a:gd name="T5" fmla="*/ 150 h 150"/>
                <a:gd name="T6" fmla="*/ 129 w 129"/>
                <a:gd name="T7" fmla="*/ 5 h 150"/>
                <a:gd name="T8" fmla="*/ 121 w 129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50">
                  <a:moveTo>
                    <a:pt x="121" y="0"/>
                  </a:moveTo>
                  <a:lnTo>
                    <a:pt x="0" y="142"/>
                  </a:lnTo>
                  <a:lnTo>
                    <a:pt x="8" y="150"/>
                  </a:lnTo>
                  <a:lnTo>
                    <a:pt x="129" y="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3" name="Freeform 100">
              <a:extLst>
                <a:ext uri="{FF2B5EF4-FFF2-40B4-BE49-F238E27FC236}">
                  <a16:creationId xmlns:a16="http://schemas.microsoft.com/office/drawing/2014/main" id="{3DB34298-2D45-470F-AA9C-6444CEA61E14}"/>
                </a:ext>
              </a:extLst>
            </p:cNvPr>
            <p:cNvSpPr/>
            <p:nvPr/>
          </p:nvSpPr>
          <p:spPr bwMode="auto">
            <a:xfrm>
              <a:off x="5799138" y="4573588"/>
              <a:ext cx="603250" cy="85725"/>
            </a:xfrm>
            <a:custGeom>
              <a:avLst/>
              <a:gdLst>
                <a:gd name="T0" fmla="*/ 380 w 380"/>
                <a:gd name="T1" fmla="*/ 0 h 54"/>
                <a:gd name="T2" fmla="*/ 0 w 380"/>
                <a:gd name="T3" fmla="*/ 0 h 54"/>
                <a:gd name="T4" fmla="*/ 24 w 380"/>
                <a:gd name="T5" fmla="*/ 54 h 54"/>
                <a:gd name="T6" fmla="*/ 358 w 380"/>
                <a:gd name="T7" fmla="*/ 54 h 54"/>
                <a:gd name="T8" fmla="*/ 380 w 380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54">
                  <a:moveTo>
                    <a:pt x="380" y="0"/>
                  </a:moveTo>
                  <a:lnTo>
                    <a:pt x="0" y="0"/>
                  </a:lnTo>
                  <a:lnTo>
                    <a:pt x="24" y="54"/>
                  </a:lnTo>
                  <a:lnTo>
                    <a:pt x="358" y="54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006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4" name="Rectangle 101">
              <a:extLst>
                <a:ext uri="{FF2B5EF4-FFF2-40B4-BE49-F238E27FC236}">
                  <a16:creationId xmlns:a16="http://schemas.microsoft.com/office/drawing/2014/main" id="{F38E534F-E137-4E44-9169-82322CF7A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5038" y="4841875"/>
              <a:ext cx="169863" cy="47625"/>
            </a:xfrm>
            <a:prstGeom prst="rect">
              <a:avLst/>
            </a:pr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5" name="Freeform 102">
              <a:extLst>
                <a:ext uri="{FF2B5EF4-FFF2-40B4-BE49-F238E27FC236}">
                  <a16:creationId xmlns:a16="http://schemas.microsoft.com/office/drawing/2014/main" id="{4B59AAC2-DE66-4CA7-8A0E-F49B3FB60689}"/>
                </a:ext>
              </a:extLst>
            </p:cNvPr>
            <p:cNvSpPr/>
            <p:nvPr/>
          </p:nvSpPr>
          <p:spPr bwMode="auto">
            <a:xfrm>
              <a:off x="6007101" y="4876800"/>
              <a:ext cx="38100" cy="139700"/>
            </a:xfrm>
            <a:custGeom>
              <a:avLst/>
              <a:gdLst>
                <a:gd name="T0" fmla="*/ 24 w 24"/>
                <a:gd name="T1" fmla="*/ 0 h 88"/>
                <a:gd name="T2" fmla="*/ 13 w 24"/>
                <a:gd name="T3" fmla="*/ 0 h 88"/>
                <a:gd name="T4" fmla="*/ 0 w 24"/>
                <a:gd name="T5" fmla="*/ 88 h 88"/>
                <a:gd name="T6" fmla="*/ 10 w 24"/>
                <a:gd name="T7" fmla="*/ 88 h 88"/>
                <a:gd name="T8" fmla="*/ 24 w 24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8">
                  <a:moveTo>
                    <a:pt x="24" y="0"/>
                  </a:moveTo>
                  <a:lnTo>
                    <a:pt x="13" y="0"/>
                  </a:lnTo>
                  <a:lnTo>
                    <a:pt x="0" y="88"/>
                  </a:lnTo>
                  <a:lnTo>
                    <a:pt x="10" y="8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6" name="Freeform 103">
              <a:extLst>
                <a:ext uri="{FF2B5EF4-FFF2-40B4-BE49-F238E27FC236}">
                  <a16:creationId xmlns:a16="http://schemas.microsoft.com/office/drawing/2014/main" id="{3F5F4601-C1A2-468C-9BD8-ACA99A541184}"/>
                </a:ext>
              </a:extLst>
            </p:cNvPr>
            <p:cNvSpPr/>
            <p:nvPr/>
          </p:nvSpPr>
          <p:spPr bwMode="auto">
            <a:xfrm>
              <a:off x="6154738" y="4876800"/>
              <a:ext cx="34925" cy="139700"/>
            </a:xfrm>
            <a:custGeom>
              <a:avLst/>
              <a:gdLst>
                <a:gd name="T0" fmla="*/ 11 w 22"/>
                <a:gd name="T1" fmla="*/ 0 h 88"/>
                <a:gd name="T2" fmla="*/ 0 w 22"/>
                <a:gd name="T3" fmla="*/ 0 h 88"/>
                <a:gd name="T4" fmla="*/ 11 w 22"/>
                <a:gd name="T5" fmla="*/ 88 h 88"/>
                <a:gd name="T6" fmla="*/ 22 w 22"/>
                <a:gd name="T7" fmla="*/ 88 h 88"/>
                <a:gd name="T8" fmla="*/ 11 w 22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88">
                  <a:moveTo>
                    <a:pt x="11" y="0"/>
                  </a:moveTo>
                  <a:lnTo>
                    <a:pt x="0" y="0"/>
                  </a:lnTo>
                  <a:lnTo>
                    <a:pt x="11" y="88"/>
                  </a:lnTo>
                  <a:lnTo>
                    <a:pt x="22" y="8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7" name="Freeform 104">
              <a:extLst>
                <a:ext uri="{FF2B5EF4-FFF2-40B4-BE49-F238E27FC236}">
                  <a16:creationId xmlns:a16="http://schemas.microsoft.com/office/drawing/2014/main" id="{5E5B9A3A-7603-4E0C-BC6E-668319F375AE}"/>
                </a:ext>
              </a:extLst>
            </p:cNvPr>
            <p:cNvSpPr/>
            <p:nvPr/>
          </p:nvSpPr>
          <p:spPr bwMode="auto">
            <a:xfrm>
              <a:off x="5994401" y="5016500"/>
              <a:ext cx="203200" cy="161925"/>
            </a:xfrm>
            <a:custGeom>
              <a:avLst/>
              <a:gdLst>
                <a:gd name="T0" fmla="*/ 123 w 128"/>
                <a:gd name="T1" fmla="*/ 0 h 102"/>
                <a:gd name="T2" fmla="*/ 112 w 128"/>
                <a:gd name="T3" fmla="*/ 0 h 102"/>
                <a:gd name="T4" fmla="*/ 18 w 128"/>
                <a:gd name="T5" fmla="*/ 0 h 102"/>
                <a:gd name="T6" fmla="*/ 8 w 128"/>
                <a:gd name="T7" fmla="*/ 0 h 102"/>
                <a:gd name="T8" fmla="*/ 0 w 128"/>
                <a:gd name="T9" fmla="*/ 0 h 102"/>
                <a:gd name="T10" fmla="*/ 0 w 128"/>
                <a:gd name="T11" fmla="*/ 102 h 102"/>
                <a:gd name="T12" fmla="*/ 128 w 128"/>
                <a:gd name="T13" fmla="*/ 102 h 102"/>
                <a:gd name="T14" fmla="*/ 128 w 128"/>
                <a:gd name="T15" fmla="*/ 0 h 102"/>
                <a:gd name="T16" fmla="*/ 123 w 128"/>
                <a:gd name="T1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02">
                  <a:moveTo>
                    <a:pt x="123" y="0"/>
                  </a:moveTo>
                  <a:lnTo>
                    <a:pt x="112" y="0"/>
                  </a:lnTo>
                  <a:lnTo>
                    <a:pt x="18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8" y="102"/>
                  </a:lnTo>
                  <a:lnTo>
                    <a:pt x="128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6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grpSp>
        <p:nvGrpSpPr>
          <p:cNvPr id="12" name="组合 146">
            <a:extLst>
              <a:ext uri="{FF2B5EF4-FFF2-40B4-BE49-F238E27FC236}">
                <a16:creationId xmlns:a16="http://schemas.microsoft.com/office/drawing/2014/main" id="{62C68ED9-2BF4-48D8-86A2-F349B0C0DBD2}"/>
              </a:ext>
            </a:extLst>
          </p:cNvPr>
          <p:cNvGrpSpPr/>
          <p:nvPr/>
        </p:nvGrpSpPr>
        <p:grpSpPr>
          <a:xfrm>
            <a:off x="2699427" y="504737"/>
            <a:ext cx="1358560" cy="1414152"/>
            <a:chOff x="5295900" y="2478088"/>
            <a:chExt cx="1609726" cy="1871663"/>
          </a:xfrm>
        </p:grpSpPr>
        <p:sp>
          <p:nvSpPr>
            <p:cNvPr id="39" name="Freeform 108">
              <a:extLst>
                <a:ext uri="{FF2B5EF4-FFF2-40B4-BE49-F238E27FC236}">
                  <a16:creationId xmlns:a16="http://schemas.microsoft.com/office/drawing/2014/main" id="{4C104980-26EC-45E3-AF7C-16B82C5059EF}"/>
                </a:ext>
              </a:extLst>
            </p:cNvPr>
            <p:cNvSpPr/>
            <p:nvPr/>
          </p:nvSpPr>
          <p:spPr bwMode="auto">
            <a:xfrm>
              <a:off x="5295900" y="2478088"/>
              <a:ext cx="801688" cy="1555750"/>
            </a:xfrm>
            <a:custGeom>
              <a:avLst/>
              <a:gdLst>
                <a:gd name="T0" fmla="*/ 188 w 188"/>
                <a:gd name="T1" fmla="*/ 7 h 364"/>
                <a:gd name="T2" fmla="*/ 188 w 188"/>
                <a:gd name="T3" fmla="*/ 7 h 364"/>
                <a:gd name="T4" fmla="*/ 19 w 188"/>
                <a:gd name="T5" fmla="*/ 127 h 364"/>
                <a:gd name="T6" fmla="*/ 139 w 188"/>
                <a:gd name="T7" fmla="*/ 351 h 364"/>
                <a:gd name="T8" fmla="*/ 147 w 188"/>
                <a:gd name="T9" fmla="*/ 359 h 364"/>
                <a:gd name="T10" fmla="*/ 151 w 188"/>
                <a:gd name="T11" fmla="*/ 364 h 364"/>
                <a:gd name="T12" fmla="*/ 178 w 188"/>
                <a:gd name="T13" fmla="*/ 364 h 364"/>
                <a:gd name="T14" fmla="*/ 188 w 188"/>
                <a:gd name="T15" fmla="*/ 7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364">
                  <a:moveTo>
                    <a:pt x="188" y="7"/>
                  </a:moveTo>
                  <a:cubicBezTo>
                    <a:pt x="188" y="7"/>
                    <a:pt x="188" y="7"/>
                    <a:pt x="188" y="7"/>
                  </a:cubicBezTo>
                  <a:cubicBezTo>
                    <a:pt x="188" y="7"/>
                    <a:pt x="46" y="0"/>
                    <a:pt x="19" y="127"/>
                  </a:cubicBezTo>
                  <a:cubicBezTo>
                    <a:pt x="19" y="127"/>
                    <a:pt x="0" y="216"/>
                    <a:pt x="139" y="351"/>
                  </a:cubicBezTo>
                  <a:cubicBezTo>
                    <a:pt x="147" y="359"/>
                    <a:pt x="147" y="359"/>
                    <a:pt x="147" y="359"/>
                  </a:cubicBezTo>
                  <a:cubicBezTo>
                    <a:pt x="147" y="359"/>
                    <a:pt x="149" y="361"/>
                    <a:pt x="151" y="364"/>
                  </a:cubicBezTo>
                  <a:cubicBezTo>
                    <a:pt x="178" y="364"/>
                    <a:pt x="178" y="364"/>
                    <a:pt x="178" y="364"/>
                  </a:cubicBezTo>
                  <a:cubicBezTo>
                    <a:pt x="66" y="47"/>
                    <a:pt x="188" y="7"/>
                    <a:pt x="188" y="7"/>
                  </a:cubicBezTo>
                  <a:close/>
                </a:path>
              </a:pathLst>
            </a:custGeom>
            <a:solidFill>
              <a:srgbClr val="FFE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0" name="Freeform 109">
              <a:extLst>
                <a:ext uri="{FF2B5EF4-FFF2-40B4-BE49-F238E27FC236}">
                  <a16:creationId xmlns:a16="http://schemas.microsoft.com/office/drawing/2014/main" id="{98BCC565-F8F5-4A33-BDD5-95ECDA7353CE}"/>
                </a:ext>
              </a:extLst>
            </p:cNvPr>
            <p:cNvSpPr/>
            <p:nvPr/>
          </p:nvSpPr>
          <p:spPr bwMode="auto">
            <a:xfrm>
              <a:off x="5576888" y="2508251"/>
              <a:ext cx="1114425" cy="1566863"/>
            </a:xfrm>
            <a:custGeom>
              <a:avLst/>
              <a:gdLst>
                <a:gd name="T0" fmla="*/ 122 w 261"/>
                <a:gd name="T1" fmla="*/ 0 h 367"/>
                <a:gd name="T2" fmla="*/ 122 w 261"/>
                <a:gd name="T3" fmla="*/ 0 h 367"/>
                <a:gd name="T4" fmla="*/ 122 w 261"/>
                <a:gd name="T5" fmla="*/ 0 h 367"/>
                <a:gd name="T6" fmla="*/ 112 w 261"/>
                <a:gd name="T7" fmla="*/ 357 h 367"/>
                <a:gd name="T8" fmla="*/ 85 w 261"/>
                <a:gd name="T9" fmla="*/ 357 h 367"/>
                <a:gd name="T10" fmla="*/ 90 w 261"/>
                <a:gd name="T11" fmla="*/ 367 h 367"/>
                <a:gd name="T12" fmla="*/ 109 w 261"/>
                <a:gd name="T13" fmla="*/ 367 h 367"/>
                <a:gd name="T14" fmla="*/ 122 w 261"/>
                <a:gd name="T15" fmla="*/ 367 h 367"/>
                <a:gd name="T16" fmla="*/ 155 w 261"/>
                <a:gd name="T17" fmla="*/ 367 h 367"/>
                <a:gd name="T18" fmla="*/ 160 w 261"/>
                <a:gd name="T19" fmla="*/ 357 h 367"/>
                <a:gd name="T20" fmla="*/ 141 w 261"/>
                <a:gd name="T21" fmla="*/ 357 h 367"/>
                <a:gd name="T22" fmla="*/ 122 w 261"/>
                <a:gd name="T2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1" h="367">
                  <a:moveTo>
                    <a:pt x="122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0" y="40"/>
                    <a:pt x="112" y="357"/>
                  </a:cubicBezTo>
                  <a:cubicBezTo>
                    <a:pt x="85" y="357"/>
                    <a:pt x="85" y="357"/>
                    <a:pt x="85" y="357"/>
                  </a:cubicBezTo>
                  <a:cubicBezTo>
                    <a:pt x="87" y="360"/>
                    <a:pt x="89" y="363"/>
                    <a:pt x="90" y="367"/>
                  </a:cubicBezTo>
                  <a:cubicBezTo>
                    <a:pt x="109" y="367"/>
                    <a:pt x="109" y="367"/>
                    <a:pt x="109" y="367"/>
                  </a:cubicBezTo>
                  <a:cubicBezTo>
                    <a:pt x="122" y="367"/>
                    <a:pt x="122" y="367"/>
                    <a:pt x="122" y="367"/>
                  </a:cubicBezTo>
                  <a:cubicBezTo>
                    <a:pt x="155" y="367"/>
                    <a:pt x="155" y="367"/>
                    <a:pt x="155" y="367"/>
                  </a:cubicBezTo>
                  <a:cubicBezTo>
                    <a:pt x="155" y="363"/>
                    <a:pt x="157" y="360"/>
                    <a:pt x="160" y="357"/>
                  </a:cubicBezTo>
                  <a:cubicBezTo>
                    <a:pt x="141" y="357"/>
                    <a:pt x="141" y="357"/>
                    <a:pt x="141" y="357"/>
                  </a:cubicBezTo>
                  <a:cubicBezTo>
                    <a:pt x="261" y="57"/>
                    <a:pt x="122" y="0"/>
                    <a:pt x="122" y="0"/>
                  </a:cubicBezTo>
                  <a:close/>
                </a:path>
              </a:pathLst>
            </a:custGeom>
            <a:solidFill>
              <a:srgbClr val="EBC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1" name="Rectangle 110">
              <a:extLst>
                <a:ext uri="{FF2B5EF4-FFF2-40B4-BE49-F238E27FC236}">
                  <a16:creationId xmlns:a16="http://schemas.microsoft.com/office/drawing/2014/main" id="{5FC4B856-814F-45D4-854D-42C32A686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7588" y="2508251"/>
              <a:ext cx="1588" cy="1588"/>
            </a:xfrm>
            <a:prstGeom prst="rect">
              <a:avLst/>
            </a:pr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2" name="Rectangle 111">
              <a:extLst>
                <a:ext uri="{FF2B5EF4-FFF2-40B4-BE49-F238E27FC236}">
                  <a16:creationId xmlns:a16="http://schemas.microsoft.com/office/drawing/2014/main" id="{AB793700-9473-406F-BD7A-6DFE3214C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7588" y="2508251"/>
              <a:ext cx="1588" cy="1588"/>
            </a:xfrm>
            <a:prstGeom prst="rect">
              <a:avLst/>
            </a:pr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3" name="Freeform 112">
              <a:extLst>
                <a:ext uri="{FF2B5EF4-FFF2-40B4-BE49-F238E27FC236}">
                  <a16:creationId xmlns:a16="http://schemas.microsoft.com/office/drawing/2014/main" id="{6A5D2C0B-BF41-401E-B450-78188065D0BD}"/>
                </a:ext>
              </a:extLst>
            </p:cNvPr>
            <p:cNvSpPr/>
            <p:nvPr/>
          </p:nvSpPr>
          <p:spPr bwMode="auto">
            <a:xfrm>
              <a:off x="6097588" y="2478088"/>
              <a:ext cx="808038" cy="1555750"/>
            </a:xfrm>
            <a:custGeom>
              <a:avLst/>
              <a:gdLst>
                <a:gd name="T0" fmla="*/ 42 w 189"/>
                <a:gd name="T1" fmla="*/ 359 h 364"/>
                <a:gd name="T2" fmla="*/ 49 w 189"/>
                <a:gd name="T3" fmla="*/ 351 h 364"/>
                <a:gd name="T4" fmla="*/ 169 w 189"/>
                <a:gd name="T5" fmla="*/ 127 h 364"/>
                <a:gd name="T6" fmla="*/ 0 w 189"/>
                <a:gd name="T7" fmla="*/ 7 h 364"/>
                <a:gd name="T8" fmla="*/ 0 w 189"/>
                <a:gd name="T9" fmla="*/ 7 h 364"/>
                <a:gd name="T10" fmla="*/ 0 w 189"/>
                <a:gd name="T11" fmla="*/ 7 h 364"/>
                <a:gd name="T12" fmla="*/ 19 w 189"/>
                <a:gd name="T13" fmla="*/ 364 h 364"/>
                <a:gd name="T14" fmla="*/ 38 w 189"/>
                <a:gd name="T15" fmla="*/ 364 h 364"/>
                <a:gd name="T16" fmla="*/ 42 w 189"/>
                <a:gd name="T17" fmla="*/ 359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364">
                  <a:moveTo>
                    <a:pt x="42" y="359"/>
                  </a:moveTo>
                  <a:cubicBezTo>
                    <a:pt x="49" y="351"/>
                    <a:pt x="49" y="351"/>
                    <a:pt x="49" y="351"/>
                  </a:cubicBezTo>
                  <a:cubicBezTo>
                    <a:pt x="189" y="216"/>
                    <a:pt x="169" y="127"/>
                    <a:pt x="169" y="127"/>
                  </a:cubicBezTo>
                  <a:cubicBezTo>
                    <a:pt x="142" y="0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39" y="64"/>
                    <a:pt x="19" y="364"/>
                  </a:cubicBezTo>
                  <a:cubicBezTo>
                    <a:pt x="38" y="364"/>
                    <a:pt x="38" y="364"/>
                    <a:pt x="38" y="364"/>
                  </a:cubicBezTo>
                  <a:cubicBezTo>
                    <a:pt x="40" y="361"/>
                    <a:pt x="42" y="359"/>
                    <a:pt x="42" y="359"/>
                  </a:cubicBezTo>
                  <a:close/>
                </a:path>
              </a:pathLst>
            </a:custGeom>
            <a:solidFill>
              <a:srgbClr val="FFE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4" name="Freeform 113">
              <a:extLst>
                <a:ext uri="{FF2B5EF4-FFF2-40B4-BE49-F238E27FC236}">
                  <a16:creationId xmlns:a16="http://schemas.microsoft.com/office/drawing/2014/main" id="{76EA8A99-1493-410B-81D4-B34D056007E7}"/>
                </a:ext>
              </a:extLst>
            </p:cNvPr>
            <p:cNvSpPr/>
            <p:nvPr/>
          </p:nvSpPr>
          <p:spPr bwMode="auto">
            <a:xfrm>
              <a:off x="5961063" y="4067176"/>
              <a:ext cx="111125" cy="123825"/>
            </a:xfrm>
            <a:custGeom>
              <a:avLst/>
              <a:gdLst>
                <a:gd name="T0" fmla="*/ 0 w 70"/>
                <a:gd name="T1" fmla="*/ 3 h 78"/>
                <a:gd name="T2" fmla="*/ 65 w 70"/>
                <a:gd name="T3" fmla="*/ 78 h 78"/>
                <a:gd name="T4" fmla="*/ 70 w 70"/>
                <a:gd name="T5" fmla="*/ 75 h 78"/>
                <a:gd name="T6" fmla="*/ 6 w 70"/>
                <a:gd name="T7" fmla="*/ 0 h 78"/>
                <a:gd name="T8" fmla="*/ 0 w 70"/>
                <a:gd name="T9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8">
                  <a:moveTo>
                    <a:pt x="0" y="3"/>
                  </a:moveTo>
                  <a:lnTo>
                    <a:pt x="65" y="78"/>
                  </a:lnTo>
                  <a:lnTo>
                    <a:pt x="70" y="75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5" name="Freeform 114">
              <a:extLst>
                <a:ext uri="{FF2B5EF4-FFF2-40B4-BE49-F238E27FC236}">
                  <a16:creationId xmlns:a16="http://schemas.microsoft.com/office/drawing/2014/main" id="{E61D62E0-122B-42C7-9FA5-F869F2C69C99}"/>
                </a:ext>
              </a:extLst>
            </p:cNvPr>
            <p:cNvSpPr/>
            <p:nvPr/>
          </p:nvSpPr>
          <p:spPr bwMode="auto">
            <a:xfrm>
              <a:off x="6016625" y="4067176"/>
              <a:ext cx="68263" cy="123825"/>
            </a:xfrm>
            <a:custGeom>
              <a:avLst/>
              <a:gdLst>
                <a:gd name="T0" fmla="*/ 0 w 43"/>
                <a:gd name="T1" fmla="*/ 3 h 78"/>
                <a:gd name="T2" fmla="*/ 38 w 43"/>
                <a:gd name="T3" fmla="*/ 78 h 78"/>
                <a:gd name="T4" fmla="*/ 43 w 43"/>
                <a:gd name="T5" fmla="*/ 75 h 78"/>
                <a:gd name="T6" fmla="*/ 6 w 43"/>
                <a:gd name="T7" fmla="*/ 0 h 78"/>
                <a:gd name="T8" fmla="*/ 0 w 43"/>
                <a:gd name="T9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8">
                  <a:moveTo>
                    <a:pt x="0" y="3"/>
                  </a:moveTo>
                  <a:lnTo>
                    <a:pt x="38" y="78"/>
                  </a:lnTo>
                  <a:lnTo>
                    <a:pt x="43" y="75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6" name="Freeform 115">
              <a:extLst>
                <a:ext uri="{FF2B5EF4-FFF2-40B4-BE49-F238E27FC236}">
                  <a16:creationId xmlns:a16="http://schemas.microsoft.com/office/drawing/2014/main" id="{D5AB0DCA-EC7B-4BAC-A027-CABBEDEF0FF4}"/>
                </a:ext>
              </a:extLst>
            </p:cNvPr>
            <p:cNvSpPr/>
            <p:nvPr/>
          </p:nvSpPr>
          <p:spPr bwMode="auto">
            <a:xfrm>
              <a:off x="6067425" y="4067176"/>
              <a:ext cx="30163" cy="123825"/>
            </a:xfrm>
            <a:custGeom>
              <a:avLst/>
              <a:gdLst>
                <a:gd name="T0" fmla="*/ 0 w 19"/>
                <a:gd name="T1" fmla="*/ 0 h 78"/>
                <a:gd name="T2" fmla="*/ 11 w 19"/>
                <a:gd name="T3" fmla="*/ 78 h 78"/>
                <a:gd name="T4" fmla="*/ 19 w 19"/>
                <a:gd name="T5" fmla="*/ 75 h 78"/>
                <a:gd name="T6" fmla="*/ 6 w 19"/>
                <a:gd name="T7" fmla="*/ 0 h 78"/>
                <a:gd name="T8" fmla="*/ 0 w 19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8">
                  <a:moveTo>
                    <a:pt x="0" y="0"/>
                  </a:moveTo>
                  <a:lnTo>
                    <a:pt x="11" y="78"/>
                  </a:lnTo>
                  <a:lnTo>
                    <a:pt x="19" y="75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7" name="Freeform 116">
              <a:extLst>
                <a:ext uri="{FF2B5EF4-FFF2-40B4-BE49-F238E27FC236}">
                  <a16:creationId xmlns:a16="http://schemas.microsoft.com/office/drawing/2014/main" id="{59065784-4178-4731-892D-686A01C0FEA2}"/>
                </a:ext>
              </a:extLst>
            </p:cNvPr>
            <p:cNvSpPr/>
            <p:nvPr/>
          </p:nvSpPr>
          <p:spPr bwMode="auto">
            <a:xfrm>
              <a:off x="6097588" y="4067176"/>
              <a:ext cx="30163" cy="123825"/>
            </a:xfrm>
            <a:custGeom>
              <a:avLst/>
              <a:gdLst>
                <a:gd name="T0" fmla="*/ 14 w 19"/>
                <a:gd name="T1" fmla="*/ 0 h 78"/>
                <a:gd name="T2" fmla="*/ 0 w 19"/>
                <a:gd name="T3" fmla="*/ 75 h 78"/>
                <a:gd name="T4" fmla="*/ 6 w 19"/>
                <a:gd name="T5" fmla="*/ 78 h 78"/>
                <a:gd name="T6" fmla="*/ 19 w 19"/>
                <a:gd name="T7" fmla="*/ 0 h 78"/>
                <a:gd name="T8" fmla="*/ 14 w 19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8">
                  <a:moveTo>
                    <a:pt x="14" y="0"/>
                  </a:moveTo>
                  <a:lnTo>
                    <a:pt x="0" y="75"/>
                  </a:lnTo>
                  <a:lnTo>
                    <a:pt x="6" y="78"/>
                  </a:lnTo>
                  <a:lnTo>
                    <a:pt x="19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8" name="Freeform 117">
              <a:extLst>
                <a:ext uri="{FF2B5EF4-FFF2-40B4-BE49-F238E27FC236}">
                  <a16:creationId xmlns:a16="http://schemas.microsoft.com/office/drawing/2014/main" id="{B953765F-86BD-4338-AF36-94AA8711B179}"/>
                </a:ext>
              </a:extLst>
            </p:cNvPr>
            <p:cNvSpPr/>
            <p:nvPr/>
          </p:nvSpPr>
          <p:spPr bwMode="auto">
            <a:xfrm>
              <a:off x="6110288" y="4067176"/>
              <a:ext cx="68263" cy="123825"/>
            </a:xfrm>
            <a:custGeom>
              <a:avLst/>
              <a:gdLst>
                <a:gd name="T0" fmla="*/ 38 w 43"/>
                <a:gd name="T1" fmla="*/ 0 h 78"/>
                <a:gd name="T2" fmla="*/ 0 w 43"/>
                <a:gd name="T3" fmla="*/ 75 h 78"/>
                <a:gd name="T4" fmla="*/ 6 w 43"/>
                <a:gd name="T5" fmla="*/ 78 h 78"/>
                <a:gd name="T6" fmla="*/ 43 w 43"/>
                <a:gd name="T7" fmla="*/ 3 h 78"/>
                <a:gd name="T8" fmla="*/ 38 w 43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8">
                  <a:moveTo>
                    <a:pt x="38" y="0"/>
                  </a:moveTo>
                  <a:lnTo>
                    <a:pt x="0" y="75"/>
                  </a:lnTo>
                  <a:lnTo>
                    <a:pt x="6" y="78"/>
                  </a:lnTo>
                  <a:lnTo>
                    <a:pt x="43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9" name="Freeform 118">
              <a:extLst>
                <a:ext uri="{FF2B5EF4-FFF2-40B4-BE49-F238E27FC236}">
                  <a16:creationId xmlns:a16="http://schemas.microsoft.com/office/drawing/2014/main" id="{9880D674-D6F3-45B1-B5FB-ED0D4BF59CD2}"/>
                </a:ext>
              </a:extLst>
            </p:cNvPr>
            <p:cNvSpPr/>
            <p:nvPr/>
          </p:nvSpPr>
          <p:spPr bwMode="auto">
            <a:xfrm>
              <a:off x="6122988" y="4067176"/>
              <a:ext cx="107950" cy="123825"/>
            </a:xfrm>
            <a:custGeom>
              <a:avLst/>
              <a:gdLst>
                <a:gd name="T0" fmla="*/ 65 w 68"/>
                <a:gd name="T1" fmla="*/ 0 h 78"/>
                <a:gd name="T2" fmla="*/ 0 w 68"/>
                <a:gd name="T3" fmla="*/ 75 h 78"/>
                <a:gd name="T4" fmla="*/ 6 w 68"/>
                <a:gd name="T5" fmla="*/ 78 h 78"/>
                <a:gd name="T6" fmla="*/ 68 w 68"/>
                <a:gd name="T7" fmla="*/ 3 h 78"/>
                <a:gd name="T8" fmla="*/ 65 w 68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8">
                  <a:moveTo>
                    <a:pt x="65" y="0"/>
                  </a:moveTo>
                  <a:lnTo>
                    <a:pt x="0" y="75"/>
                  </a:lnTo>
                  <a:lnTo>
                    <a:pt x="6" y="78"/>
                  </a:lnTo>
                  <a:lnTo>
                    <a:pt x="68" y="3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0" name="Freeform 119">
              <a:extLst>
                <a:ext uri="{FF2B5EF4-FFF2-40B4-BE49-F238E27FC236}">
                  <a16:creationId xmlns:a16="http://schemas.microsoft.com/office/drawing/2014/main" id="{32F75396-C1DE-4074-A3FD-DE86150768D0}"/>
                </a:ext>
              </a:extLst>
            </p:cNvPr>
            <p:cNvSpPr/>
            <p:nvPr/>
          </p:nvSpPr>
          <p:spPr bwMode="auto">
            <a:xfrm>
              <a:off x="5940425" y="4033838"/>
              <a:ext cx="315913" cy="41275"/>
            </a:xfrm>
            <a:custGeom>
              <a:avLst/>
              <a:gdLst>
                <a:gd name="T0" fmla="*/ 199 w 199"/>
                <a:gd name="T1" fmla="*/ 0 h 26"/>
                <a:gd name="T2" fmla="*/ 0 w 199"/>
                <a:gd name="T3" fmla="*/ 0 h 26"/>
                <a:gd name="T4" fmla="*/ 13 w 199"/>
                <a:gd name="T5" fmla="*/ 26 h 26"/>
                <a:gd name="T6" fmla="*/ 188 w 199"/>
                <a:gd name="T7" fmla="*/ 26 h 26"/>
                <a:gd name="T8" fmla="*/ 199 w 19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26">
                  <a:moveTo>
                    <a:pt x="199" y="0"/>
                  </a:moveTo>
                  <a:lnTo>
                    <a:pt x="0" y="0"/>
                  </a:lnTo>
                  <a:lnTo>
                    <a:pt x="13" y="26"/>
                  </a:lnTo>
                  <a:lnTo>
                    <a:pt x="188" y="26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CCA5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1" name="Rectangle 120">
              <a:extLst>
                <a:ext uri="{FF2B5EF4-FFF2-40B4-BE49-F238E27FC236}">
                  <a16:creationId xmlns:a16="http://schemas.microsoft.com/office/drawing/2014/main" id="{2AFF539A-5CEE-4B8B-BC22-607D23874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4173538"/>
              <a:ext cx="90488" cy="25400"/>
            </a:xfrm>
            <a:prstGeom prst="rect">
              <a:avLst/>
            </a:pr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2" name="Freeform 121">
              <a:extLst>
                <a:ext uri="{FF2B5EF4-FFF2-40B4-BE49-F238E27FC236}">
                  <a16:creationId xmlns:a16="http://schemas.microsoft.com/office/drawing/2014/main" id="{2FB10702-2797-44E0-859D-069D62C98A19}"/>
                </a:ext>
              </a:extLst>
            </p:cNvPr>
            <p:cNvSpPr/>
            <p:nvPr/>
          </p:nvSpPr>
          <p:spPr bwMode="auto">
            <a:xfrm>
              <a:off x="6051550" y="4191001"/>
              <a:ext cx="20638" cy="77788"/>
            </a:xfrm>
            <a:custGeom>
              <a:avLst/>
              <a:gdLst>
                <a:gd name="T0" fmla="*/ 13 w 13"/>
                <a:gd name="T1" fmla="*/ 0 h 49"/>
                <a:gd name="T2" fmla="*/ 5 w 13"/>
                <a:gd name="T3" fmla="*/ 0 h 49"/>
                <a:gd name="T4" fmla="*/ 0 w 13"/>
                <a:gd name="T5" fmla="*/ 49 h 49"/>
                <a:gd name="T6" fmla="*/ 5 w 13"/>
                <a:gd name="T7" fmla="*/ 49 h 49"/>
                <a:gd name="T8" fmla="*/ 13 w 1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9">
                  <a:moveTo>
                    <a:pt x="13" y="0"/>
                  </a:moveTo>
                  <a:lnTo>
                    <a:pt x="5" y="0"/>
                  </a:lnTo>
                  <a:lnTo>
                    <a:pt x="0" y="49"/>
                  </a:lnTo>
                  <a:lnTo>
                    <a:pt x="5" y="4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3" name="Freeform 122">
              <a:extLst>
                <a:ext uri="{FF2B5EF4-FFF2-40B4-BE49-F238E27FC236}">
                  <a16:creationId xmlns:a16="http://schemas.microsoft.com/office/drawing/2014/main" id="{CBA63B01-0E13-4E29-AEEC-3EAC869C21C1}"/>
                </a:ext>
              </a:extLst>
            </p:cNvPr>
            <p:cNvSpPr/>
            <p:nvPr/>
          </p:nvSpPr>
          <p:spPr bwMode="auto">
            <a:xfrm>
              <a:off x="6127750" y="4191001"/>
              <a:ext cx="17463" cy="77788"/>
            </a:xfrm>
            <a:custGeom>
              <a:avLst/>
              <a:gdLst>
                <a:gd name="T0" fmla="*/ 5 w 11"/>
                <a:gd name="T1" fmla="*/ 0 h 49"/>
                <a:gd name="T2" fmla="*/ 0 w 11"/>
                <a:gd name="T3" fmla="*/ 0 h 49"/>
                <a:gd name="T4" fmla="*/ 5 w 11"/>
                <a:gd name="T5" fmla="*/ 49 h 49"/>
                <a:gd name="T6" fmla="*/ 11 w 11"/>
                <a:gd name="T7" fmla="*/ 49 h 49"/>
                <a:gd name="T8" fmla="*/ 5 w 11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9">
                  <a:moveTo>
                    <a:pt x="5" y="0"/>
                  </a:moveTo>
                  <a:lnTo>
                    <a:pt x="0" y="0"/>
                  </a:lnTo>
                  <a:lnTo>
                    <a:pt x="5" y="49"/>
                  </a:lnTo>
                  <a:lnTo>
                    <a:pt x="11" y="4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4" name="Freeform 123">
              <a:extLst>
                <a:ext uri="{FF2B5EF4-FFF2-40B4-BE49-F238E27FC236}">
                  <a16:creationId xmlns:a16="http://schemas.microsoft.com/office/drawing/2014/main" id="{87827C31-BD91-4DA6-B348-A76E3AE4064F}"/>
                </a:ext>
              </a:extLst>
            </p:cNvPr>
            <p:cNvSpPr/>
            <p:nvPr/>
          </p:nvSpPr>
          <p:spPr bwMode="auto">
            <a:xfrm>
              <a:off x="6042025" y="4268788"/>
              <a:ext cx="107950" cy="80963"/>
            </a:xfrm>
            <a:custGeom>
              <a:avLst/>
              <a:gdLst>
                <a:gd name="T0" fmla="*/ 65 w 68"/>
                <a:gd name="T1" fmla="*/ 0 h 51"/>
                <a:gd name="T2" fmla="*/ 59 w 68"/>
                <a:gd name="T3" fmla="*/ 0 h 51"/>
                <a:gd name="T4" fmla="*/ 11 w 68"/>
                <a:gd name="T5" fmla="*/ 0 h 51"/>
                <a:gd name="T6" fmla="*/ 6 w 68"/>
                <a:gd name="T7" fmla="*/ 0 h 51"/>
                <a:gd name="T8" fmla="*/ 0 w 68"/>
                <a:gd name="T9" fmla="*/ 0 h 51"/>
                <a:gd name="T10" fmla="*/ 0 w 68"/>
                <a:gd name="T11" fmla="*/ 51 h 51"/>
                <a:gd name="T12" fmla="*/ 68 w 68"/>
                <a:gd name="T13" fmla="*/ 51 h 51"/>
                <a:gd name="T14" fmla="*/ 68 w 68"/>
                <a:gd name="T15" fmla="*/ 0 h 51"/>
                <a:gd name="T16" fmla="*/ 65 w 68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51">
                  <a:moveTo>
                    <a:pt x="65" y="0"/>
                  </a:moveTo>
                  <a:lnTo>
                    <a:pt x="59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68" y="51"/>
                  </a:lnTo>
                  <a:lnTo>
                    <a:pt x="68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CCA5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pic>
        <p:nvPicPr>
          <p:cNvPr id="55" name="PA_图片 28">
            <a:extLst>
              <a:ext uri="{FF2B5EF4-FFF2-40B4-BE49-F238E27FC236}">
                <a16:creationId xmlns:a16="http://schemas.microsoft.com/office/drawing/2014/main" id="{F26C7C1C-38BF-4A21-BF3D-EC74F071043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7"/>
          <a:stretch/>
        </p:blipFill>
        <p:spPr>
          <a:xfrm>
            <a:off x="45721" y="5165463"/>
            <a:ext cx="1110039" cy="1692541"/>
          </a:xfrm>
          <a:prstGeom prst="rect">
            <a:avLst/>
          </a:prstGeom>
        </p:spPr>
      </p:pic>
      <p:pic>
        <p:nvPicPr>
          <p:cNvPr id="56" name="PA_图片 25">
            <a:extLst>
              <a:ext uri="{FF2B5EF4-FFF2-40B4-BE49-F238E27FC236}">
                <a16:creationId xmlns:a16="http://schemas.microsoft.com/office/drawing/2014/main" id="{313DA177-6CE2-4DAB-A705-A8F37F6F553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008" y="4807861"/>
            <a:ext cx="1020141" cy="120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0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5F295B-4E73-4941-B32D-88CC9D779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7" y="1283"/>
            <a:ext cx="12191980" cy="6856719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Kiểu 3D 6" descr="The Earth">
                <a:extLst>
                  <a:ext uri="{FF2B5EF4-FFF2-40B4-BE49-F238E27FC236}">
                    <a16:creationId xmlns:a16="http://schemas.microsoft.com/office/drawing/2014/main" id="{BBA11CFB-DAA6-4343-8F28-DFADCCD2806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69264291"/>
                  </p:ext>
                </p:extLst>
              </p:nvPr>
            </p:nvGraphicFramePr>
            <p:xfrm>
              <a:off x="194553" y="4597881"/>
              <a:ext cx="2071755" cy="2071756"/>
            </p:xfrm>
            <a:graphic>
              <a:graphicData uri="http://schemas.microsoft.com/office/drawing/2017/model3d">
                <am3d:model3d>
                  <am3d:spPr>
                    <a:xfrm>
                      <a:off x="0" y="0"/>
                      <a:ext cx="2071755" cy="2071756"/>
                    </a:xfrm>
                    <a:prstGeom prst="rect">
                      <a:avLst/>
                    </a:prstGeom>
                  </am3d:spPr>
                  <am3d:camera>
                    <am3d:pos x="0" y="0" z="8051630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920067" d="1000000"/>
                    <am3d:preTrans dx="19744" dy="-17995985" dz="103"/>
                    <am3d:scale>
                      <am3d:sx n="1000000" d="1000000"/>
                      <am3d:sy n="1000000" d="1000000"/>
                      <am3d:sz n="1000000" d="1000000"/>
                    </am3d:scale>
                    <am3d:rot ax="4191953" ay="-935331" az="-2174462"/>
                    <am3d:postTrans dx="0" dy="0" dz="0"/>
                  </am3d:trans>
                  <am3d:raster rName="Office3DRenderer" rVer="16.0.8326">
                    <am3d:blip/>
                  </am3d:raster>
                  <am3d:objViewport viewportSz="363032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Kiểu 3D 6" descr="The Earth">
                <a:extLst>
                  <a:ext uri="{FF2B5EF4-FFF2-40B4-BE49-F238E27FC236}">
                    <a16:creationId xmlns:a16="http://schemas.microsoft.com/office/drawing/2014/main" id="{BBA11CFB-DAA6-4343-8F28-DFADCCD2806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94553" y="4597881"/>
                <a:ext cx="2071755" cy="2071756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/>
          <p:cNvSpPr txBox="1"/>
          <p:nvPr/>
        </p:nvSpPr>
        <p:spPr>
          <a:xfrm>
            <a:off x="1080657" y="1546155"/>
            <a:ext cx="9919390" cy="209287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65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9. </a:t>
            </a:r>
          </a:p>
          <a:p>
            <a:pPr algn="ctr"/>
            <a:r>
              <a:rPr lang="en-US" sz="65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Thiên nhiên châu Phi (tiết 3)</a:t>
            </a:r>
          </a:p>
        </p:txBody>
      </p:sp>
    </p:spTree>
    <p:extLst>
      <p:ext uri="{BB962C8B-B14F-4D97-AF65-F5344CB8AC3E}">
        <p14:creationId xmlns:p14="http://schemas.microsoft.com/office/powerpoint/2010/main" val="3284912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1" y="76203"/>
            <a:ext cx="12025745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3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9. THIÊN NHIÊN CHÂU PHI (tiết 3)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46301" y="756858"/>
            <a:ext cx="4176464" cy="93102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/>
            <a:r>
              <a:rPr lang="en-US" sz="2800" b="1" u="sng">
                <a:solidFill>
                  <a:srgbClr val="002060"/>
                </a:solidFill>
                <a:cs typeface="Arial" pitchFamily="34" charset="0"/>
              </a:rPr>
              <a:t>2. Đặc điểm tự nhiên</a:t>
            </a:r>
          </a:p>
          <a:p>
            <a:pPr algn="just"/>
            <a:r>
              <a:rPr lang="en-US" sz="2800" b="1" i="1" u="sng">
                <a:solidFill>
                  <a:srgbClr val="002060"/>
                </a:solidFill>
                <a:cs typeface="Arial" pitchFamily="34" charset="0"/>
              </a:rPr>
              <a:t>d. Các môi trường tự nhiên</a:t>
            </a:r>
            <a:endParaRPr lang="en-US" sz="2800" u="sng"/>
          </a:p>
        </p:txBody>
      </p:sp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175998" y="1763164"/>
            <a:ext cx="6335638" cy="1905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2800" b="1" i="1">
                <a:solidFill>
                  <a:srgbClr val="0000FF"/>
                </a:solidFill>
                <a:cs typeface="Arial" pitchFamily="34" charset="0"/>
              </a:rPr>
              <a:t>    *Quan sát H.9.2</a:t>
            </a:r>
            <a:r>
              <a:rPr lang="vi-VN" sz="2800" b="1" i="1">
                <a:solidFill>
                  <a:srgbClr val="0000FF"/>
                </a:solidFill>
                <a:cs typeface="Arial" pitchFamily="34" charset="0"/>
              </a:rPr>
              <a:t> SGK</a:t>
            </a:r>
            <a:r>
              <a:rPr lang="en-US" sz="2800" b="1" i="1">
                <a:solidFill>
                  <a:srgbClr val="0000FF"/>
                </a:solidFill>
                <a:cs typeface="Arial" pitchFamily="34" charset="0"/>
              </a:rPr>
              <a:t>, kể tên, xác định các đới khí hậu ở châu Phi. Kiểu khí hậu nào phổ biến nhất?</a:t>
            </a:r>
            <a:endParaRPr lang="en-US" sz="28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00941" y="1428755"/>
            <a:ext cx="750409" cy="8149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67235" y="6306338"/>
            <a:ext cx="5155211" cy="4308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200" b="1">
                <a:solidFill>
                  <a:srgbClr val="0000FF"/>
                </a:solidFill>
              </a:rPr>
              <a:t>H.9.2. Bản đồ khí hậu ở châu Phi</a:t>
            </a:r>
            <a:endParaRPr lang="en-US" sz="2200">
              <a:solidFill>
                <a:srgbClr val="0000FF"/>
              </a:solidFill>
            </a:endParaRPr>
          </a:p>
        </p:txBody>
      </p:sp>
      <p:pic>
        <p:nvPicPr>
          <p:cNvPr id="11" name="Picture 2" descr="C:\Users\PTS\Desktop\Ảnh\3196045b1e7ad124886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1854" y="914397"/>
            <a:ext cx="5153887" cy="537892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 animBg="1"/>
      <p:bldP spid="14" grpId="1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225143" y="142500"/>
            <a:ext cx="6650181" cy="1415768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square" lIns="121917" tIns="60958" rIns="121917" bIns="60958">
            <a:spAutoFit/>
          </a:bodyPr>
          <a:lstStyle/>
          <a:p>
            <a:pPr indent="601118" algn="just"/>
            <a:r>
              <a:rPr lang="en-US" sz="2800" b="1" u="sng" dirty="0">
                <a:solidFill>
                  <a:srgbClr val="FF0000"/>
                </a:solidFill>
                <a:cs typeface="Times New Roman" pitchFamily="18" charset="0"/>
              </a:rPr>
              <a:t>Yêu cầu</a:t>
            </a:r>
            <a:r>
              <a:rPr lang="en-US" sz="2800" b="1" u="sng">
                <a:solidFill>
                  <a:srgbClr val="FF0000"/>
                </a:solidFill>
                <a:cs typeface="Times New Roman" pitchFamily="18" charset="0"/>
              </a:rPr>
              <a:t>:</a:t>
            </a:r>
            <a:r>
              <a:rPr lang="en-US" sz="2800" b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Khai thác thông tin </a:t>
            </a:r>
            <a:r>
              <a:rPr lang="vi-VN" sz="2800" b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mục </a:t>
            </a:r>
            <a:r>
              <a:rPr lang="en-US" sz="2800" b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2d,</a:t>
            </a:r>
            <a:r>
              <a:rPr lang="vi-VN" sz="2800" b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quan </a:t>
            </a:r>
            <a:r>
              <a:rPr lang="vi-VN" sz="2800" b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sát H.</a:t>
            </a:r>
            <a:r>
              <a:rPr lang="en-US" sz="2800" b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9.2</a:t>
            </a:r>
            <a:r>
              <a:rPr lang="vi-VN" sz="2800" b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SGK</a:t>
            </a:r>
            <a:r>
              <a:rPr lang="en-US" sz="2800" b="1">
                <a:solidFill>
                  <a:srgbClr val="0000FF"/>
                </a:solidFill>
                <a:cs typeface="Times New Roman" pitchFamily="18" charset="0"/>
              </a:rPr>
              <a:t>: </a:t>
            </a:r>
            <a:r>
              <a:rPr lang="en-US" sz="2800" b="1" i="1" dirty="0">
                <a:solidFill>
                  <a:srgbClr val="0000FF"/>
                </a:solidFill>
                <a:ea typeface="Calibri" charset="0"/>
                <a:cs typeface="Times New Roman" pitchFamily="18" charset="0"/>
              </a:rPr>
              <a:t>Các nhóm hoàn thành nhiệm vụ theo bảng d</a:t>
            </a:r>
            <a:r>
              <a:rPr lang="vi-VN" sz="2800" b="1" i="1" dirty="0">
                <a:solidFill>
                  <a:srgbClr val="0000FF"/>
                </a:solidFill>
                <a:ea typeface="Calibri" charset="0"/>
                <a:cs typeface="Times New Roman" pitchFamily="18" charset="0"/>
              </a:rPr>
              <a:t>ướ</a:t>
            </a:r>
            <a:r>
              <a:rPr lang="en-US" sz="2800" b="1" i="1" dirty="0">
                <a:solidFill>
                  <a:srgbClr val="0000FF"/>
                </a:solidFill>
                <a:ea typeface="Calibri" charset="0"/>
                <a:cs typeface="Times New Roman" pitchFamily="18" charset="0"/>
              </a:rPr>
              <a:t>i </a:t>
            </a:r>
            <a:r>
              <a:rPr lang="vi-VN" sz="2800" b="1" i="1" dirty="0">
                <a:solidFill>
                  <a:srgbClr val="0000FF"/>
                </a:solidFill>
                <a:ea typeface="Calibri" charset="0"/>
                <a:cs typeface="Times New Roman" pitchFamily="18" charset="0"/>
              </a:rPr>
              <a:t>đâ</a:t>
            </a:r>
            <a:r>
              <a:rPr lang="en-US" sz="2800" b="1" i="1" dirty="0">
                <a:solidFill>
                  <a:srgbClr val="0000FF"/>
                </a:solidFill>
                <a:ea typeface="Calibri" charset="0"/>
                <a:cs typeface="Times New Roman" pitchFamily="18" charset="0"/>
              </a:rPr>
              <a:t>y.</a:t>
            </a:r>
            <a:endParaRPr lang="en-US" sz="28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93957" y="1750467"/>
            <a:ext cx="4544291" cy="6586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2900" b="1">
                <a:solidFill>
                  <a:srgbClr val="0070C0"/>
                </a:solidFill>
              </a:rPr>
              <a:t>Nhóm 1,5: MT Xích đạo.</a:t>
            </a:r>
            <a:endParaRPr lang="en-US" sz="2900" b="1">
              <a:solidFill>
                <a:srgbClr val="0070C0"/>
              </a:solidFill>
            </a:endParaRPr>
          </a:p>
        </p:txBody>
      </p:sp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1" y="1"/>
            <a:ext cx="5098473" cy="861569"/>
          </a:xfrm>
          <a:prstGeom prst="rect">
            <a:avLst/>
          </a:prstGeom>
          <a:solidFill>
            <a:schemeClr val="bg1"/>
          </a:solidFill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3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THẢO </a:t>
            </a:r>
            <a:r>
              <a:rPr lang="en-US" sz="4300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LUẬN NHÓM</a:t>
            </a:r>
            <a:endParaRPr lang="en-US" sz="43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93965" y="2616229"/>
            <a:ext cx="4572000" cy="6586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it-IT" sz="2900" b="1">
                <a:solidFill>
                  <a:srgbClr val="7030A0"/>
                </a:solidFill>
              </a:rPr>
              <a:t>Nhóm 2,6: MT nhiệt đới.</a:t>
            </a:r>
            <a:endParaRPr lang="en-US" sz="2900" b="1">
              <a:solidFill>
                <a:srgbClr val="7030A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07817" y="4729169"/>
            <a:ext cx="4544292" cy="6586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2900" b="1">
                <a:solidFill>
                  <a:srgbClr val="FF0000"/>
                </a:solidFill>
              </a:rPr>
              <a:t>Nhóm 4,8: MT cận nhiệt.</a:t>
            </a:r>
            <a:endParaRPr lang="en-US" sz="2900" b="1">
              <a:solidFill>
                <a:srgbClr val="FF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80110" y="3641452"/>
            <a:ext cx="4558146" cy="6586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2900" b="1">
                <a:solidFill>
                  <a:srgbClr val="0000FF"/>
                </a:solidFill>
              </a:rPr>
              <a:t>Nhóm 3,7: MT hoang mạc.</a:t>
            </a:r>
            <a:endParaRPr lang="en-US" sz="2900" b="1">
              <a:solidFill>
                <a:srgbClr val="0000FF"/>
              </a:solidFill>
            </a:endParaRPr>
          </a:p>
        </p:txBody>
      </p:sp>
      <p:pic>
        <p:nvPicPr>
          <p:cNvPr id="10" name="Picture 15" descr="161">
            <a:extLst>
              <a:ext uri="{FF2B5EF4-FFF2-40B4-BE49-F238E27FC236}">
                <a16:creationId xmlns:a16="http://schemas.microsoft.com/office/drawing/2014/main" id="{0B335185-E17B-4FB3-912B-829A1742E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97" y="5569530"/>
            <a:ext cx="1107001" cy="110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ết quả hình ảnh cho icon desert">
            <a:extLst>
              <a:ext uri="{FF2B5EF4-FFF2-40B4-BE49-F238E27FC236}">
                <a16:creationId xmlns:a16="http://schemas.microsoft.com/office/drawing/2014/main" id="{EF56D66B-E9A5-4D89-B847-F3C6B7D21F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8" t="30640" r="24987" b="36345"/>
          <a:stretch/>
        </p:blipFill>
        <p:spPr bwMode="auto">
          <a:xfrm>
            <a:off x="8614089" y="5691013"/>
            <a:ext cx="1367324" cy="93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389425" y="1968915"/>
          <a:ext cx="6553193" cy="3492500"/>
        </p:xfrm>
        <a:graphic>
          <a:graphicData uri="http://schemas.openxmlformats.org/drawingml/2006/table">
            <a:tbl>
              <a:tblPr/>
              <a:tblGrid>
                <a:gridCol w="2036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6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4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5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Môi trường</a:t>
                      </a: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Phân bố</a:t>
                      </a: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Khí hậu</a:t>
                      </a: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Cảnh quan</a:t>
                      </a: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349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 Xích đạo ẩm</a:t>
                      </a: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349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349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349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349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 Nhiệt đới</a:t>
                      </a: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349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349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349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349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Hoang mạc</a:t>
                      </a: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349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349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349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349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Cận nhiệt đới</a:t>
                      </a: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349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349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349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9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76203"/>
            <a:ext cx="12192000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3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9. THIÊN NHIÊN CHÂU PHI (tiết 3)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6595" y="805937"/>
            <a:ext cx="4222627" cy="95410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u="sng">
                <a:solidFill>
                  <a:srgbClr val="002060"/>
                </a:solidFill>
                <a:cs typeface="Arial" pitchFamily="34" charset="0"/>
              </a:rPr>
              <a:t>2. Đặc điểm tự nhiên</a:t>
            </a:r>
          </a:p>
          <a:p>
            <a:r>
              <a:rPr lang="en-US" sz="2800" b="1" i="1" u="sng">
                <a:solidFill>
                  <a:srgbClr val="002060"/>
                </a:solidFill>
                <a:cs typeface="Arial" pitchFamily="34" charset="0"/>
              </a:rPr>
              <a:t>d. Các môi trường tự nhiên</a:t>
            </a:r>
            <a:endParaRPr lang="en-US" sz="2800" u="sng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77090" y="1824970"/>
          <a:ext cx="6386945" cy="4475480"/>
        </p:xfrm>
        <a:graphic>
          <a:graphicData uri="http://schemas.openxmlformats.org/drawingml/2006/table">
            <a:tbl>
              <a:tblPr/>
              <a:tblGrid>
                <a:gridCol w="1946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0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55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MT</a:t>
                      </a: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Xích đạo</a:t>
                      </a: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9227">
                <a:tc>
                  <a:txBody>
                    <a:bodyPr/>
                    <a:lstStyle/>
                    <a:p>
                      <a:pPr marL="0" marR="0" indent="2540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Phân bố</a:t>
                      </a: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Bồn địa Công-gô và  phía bắc vịnh Ghi-nê.</a:t>
                      </a: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9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Cảnh</a:t>
                      </a:r>
                      <a:r>
                        <a:rPr lang="en-US" sz="2800" b="1" baseline="0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 quan</a:t>
                      </a: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latin typeface="+mn-lt"/>
                          <a:ea typeface="Cambria"/>
                        </a:rPr>
                        <a:t>- Sinh vật rất phát triển, đặc</a:t>
                      </a:r>
                      <a:r>
                        <a:rPr lang="en-US" sz="2800" b="1" baseline="0">
                          <a:solidFill>
                            <a:srgbClr val="002060"/>
                          </a:solidFill>
                          <a:latin typeface="+mn-lt"/>
                          <a:ea typeface="Cambria"/>
                        </a:rPr>
                        <a:t> trưng là rừng thường xanh.</a:t>
                      </a: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9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Sông</a:t>
                      </a:r>
                      <a:r>
                        <a:rPr lang="en-US" sz="2800" b="1" baseline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ngòi</a:t>
                      </a: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Mạng lưới sông ngòi dày đặc, nhiều nước quanh năm.</a:t>
                      </a: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55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Đất</a:t>
                      </a:r>
                      <a:r>
                        <a:rPr lang="en-US" sz="2800" b="1" baseline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đai</a:t>
                      </a: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Đất đai màu mỡ.</a:t>
                      </a: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6867235" y="6306338"/>
            <a:ext cx="5155211" cy="4308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200" b="1">
                <a:solidFill>
                  <a:srgbClr val="0000FF"/>
                </a:solidFill>
              </a:rPr>
              <a:t>H.9.2. Bản đồ khí hậu ở châu Phi</a:t>
            </a:r>
            <a:endParaRPr lang="en-US" sz="2200">
              <a:solidFill>
                <a:srgbClr val="0000FF"/>
              </a:solidFill>
            </a:endParaRPr>
          </a:p>
        </p:txBody>
      </p:sp>
      <p:pic>
        <p:nvPicPr>
          <p:cNvPr id="12" name="Picture 2" descr="C:\Users\PTS\Desktop\Ảnh\3196045b1e7ad124886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1854" y="914397"/>
            <a:ext cx="5153887" cy="537892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76203"/>
            <a:ext cx="12192000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3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9. THIÊN NHIÊN CHÂU PHI (tiết 3)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6595" y="805937"/>
            <a:ext cx="4222627" cy="95410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u="sng">
                <a:solidFill>
                  <a:srgbClr val="002060"/>
                </a:solidFill>
                <a:cs typeface="Arial" pitchFamily="34" charset="0"/>
              </a:rPr>
              <a:t>2. Đặc điểm tự nhiên</a:t>
            </a:r>
          </a:p>
          <a:p>
            <a:r>
              <a:rPr lang="en-US" sz="2800" b="1" i="1" u="sng">
                <a:solidFill>
                  <a:srgbClr val="002060"/>
                </a:solidFill>
                <a:cs typeface="Arial" pitchFamily="34" charset="0"/>
              </a:rPr>
              <a:t>d. Các môi trường tự nhiên</a:t>
            </a:r>
            <a:endParaRPr lang="en-US" sz="2800" u="sng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867235" y="6306338"/>
            <a:ext cx="5155211" cy="4308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200" b="1">
                <a:solidFill>
                  <a:srgbClr val="0000FF"/>
                </a:solidFill>
              </a:rPr>
              <a:t>H.9.2. Bản đồ khí hậu ở châu Phi</a:t>
            </a:r>
            <a:endParaRPr lang="en-US" sz="2200">
              <a:solidFill>
                <a:srgbClr val="0000FF"/>
              </a:solidFill>
            </a:endParaRPr>
          </a:p>
        </p:txBody>
      </p:sp>
      <p:pic>
        <p:nvPicPr>
          <p:cNvPr id="12" name="Picture 2" descr="C:\Users\PTS\Desktop\Ảnh\3196045b1e7ad124886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1854" y="914397"/>
            <a:ext cx="5153887" cy="537892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77090" y="1824970"/>
          <a:ext cx="6386945" cy="4902200"/>
        </p:xfrm>
        <a:graphic>
          <a:graphicData uri="http://schemas.openxmlformats.org/drawingml/2006/table">
            <a:tbl>
              <a:tblPr/>
              <a:tblGrid>
                <a:gridCol w="1946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0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55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MT</a:t>
                      </a: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Nhiệt</a:t>
                      </a:r>
                      <a:r>
                        <a:rPr lang="en-US" sz="2800" b="1" baseline="0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 đới</a:t>
                      </a: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9227">
                <a:tc>
                  <a:txBody>
                    <a:bodyPr/>
                    <a:lstStyle/>
                    <a:p>
                      <a:pPr marL="0" marR="0" indent="2540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Phân bố</a:t>
                      </a: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Hai bên môi trường xích đạo.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9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Cảnh</a:t>
                      </a:r>
                      <a:r>
                        <a:rPr lang="en-US" sz="2800" b="1" baseline="0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 quan</a:t>
                      </a: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- Về phía chí tuyến, thảm thực vật từ rừng sang  đồng cỏ cao và cây bụi gai.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9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Sông</a:t>
                      </a:r>
                      <a:r>
                        <a:rPr lang="en-US" sz="2800" b="1" baseline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ngòi</a:t>
                      </a: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Lượng nước khá lớn, thay đổi theo mùa.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55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Đất</a:t>
                      </a:r>
                      <a:r>
                        <a:rPr lang="en-US" sz="2800" b="1" baseline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đai</a:t>
                      </a: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Đất đỏ vàng.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76203"/>
            <a:ext cx="12192000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3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9. THIÊN NHIÊN CHÂU PHI (tiết 3)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6595" y="805937"/>
            <a:ext cx="4222627" cy="95410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u="sng">
                <a:solidFill>
                  <a:srgbClr val="002060"/>
                </a:solidFill>
                <a:cs typeface="Arial" pitchFamily="34" charset="0"/>
              </a:rPr>
              <a:t>2. Đặc điểm tự nhiên</a:t>
            </a:r>
          </a:p>
          <a:p>
            <a:r>
              <a:rPr lang="en-US" sz="2800" b="1" i="1" u="sng">
                <a:solidFill>
                  <a:srgbClr val="002060"/>
                </a:solidFill>
                <a:cs typeface="Arial" pitchFamily="34" charset="0"/>
              </a:rPr>
              <a:t>d. Các môi trường tự nhiên</a:t>
            </a:r>
            <a:endParaRPr lang="en-US" sz="2800" u="sng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867235" y="6306338"/>
            <a:ext cx="5155211" cy="4308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200" b="1">
                <a:solidFill>
                  <a:srgbClr val="0000FF"/>
                </a:solidFill>
              </a:rPr>
              <a:t>H.9.2. Bản đồ khí hậu ở châu Phi</a:t>
            </a:r>
            <a:endParaRPr lang="en-US" sz="2200">
              <a:solidFill>
                <a:srgbClr val="0000FF"/>
              </a:solidFill>
            </a:endParaRPr>
          </a:p>
        </p:txBody>
      </p:sp>
      <p:pic>
        <p:nvPicPr>
          <p:cNvPr id="12" name="Picture 2" descr="C:\Users\PTS\Desktop\Ảnh\3196045b1e7ad124886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1854" y="914397"/>
            <a:ext cx="5153887" cy="537892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77090" y="1824970"/>
          <a:ext cx="6386945" cy="4688840"/>
        </p:xfrm>
        <a:graphic>
          <a:graphicData uri="http://schemas.openxmlformats.org/drawingml/2006/table">
            <a:tbl>
              <a:tblPr/>
              <a:tblGrid>
                <a:gridCol w="1946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0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55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MT</a:t>
                      </a: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Hoang mạc</a:t>
                      </a: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9227">
                <a:tc>
                  <a:txBody>
                    <a:bodyPr/>
                    <a:lstStyle/>
                    <a:p>
                      <a:pPr marL="0" marR="0" indent="2540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Phân bố</a:t>
                      </a: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Khu vực chí tuyến, chiếm diện tích lớn nhất.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2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Cảnh</a:t>
                      </a:r>
                      <a:r>
                        <a:rPr lang="en-US" sz="2800" b="1" baseline="0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 quan</a:t>
                      </a: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- Thực vật kém phát triển.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92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Sông</a:t>
                      </a:r>
                      <a:r>
                        <a:rPr lang="en-US" sz="2800" b="1" baseline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ngòi</a:t>
                      </a: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- Kém phát triển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55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Đất</a:t>
                      </a:r>
                      <a:r>
                        <a:rPr lang="en-US" sz="2800" b="1" baseline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đai</a:t>
                      </a: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Khô cằn, bề mặt toàn cát bao phủ.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76203"/>
            <a:ext cx="12192000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3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9. THIÊN NHIÊN CHÂU PHI (tiết 3)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6595" y="805937"/>
            <a:ext cx="4222627" cy="95410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u="sng">
                <a:solidFill>
                  <a:srgbClr val="002060"/>
                </a:solidFill>
                <a:cs typeface="Arial" pitchFamily="34" charset="0"/>
              </a:rPr>
              <a:t>2. Đặc điểm tự nhiên</a:t>
            </a:r>
          </a:p>
          <a:p>
            <a:r>
              <a:rPr lang="en-US" sz="2800" b="1" i="1" u="sng">
                <a:solidFill>
                  <a:srgbClr val="002060"/>
                </a:solidFill>
                <a:cs typeface="Arial" pitchFamily="34" charset="0"/>
              </a:rPr>
              <a:t>d. Các môi trường tự nhiên</a:t>
            </a:r>
            <a:endParaRPr lang="en-US" sz="2800" u="sng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867235" y="6306338"/>
            <a:ext cx="5155211" cy="4308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200" b="1">
                <a:solidFill>
                  <a:srgbClr val="0000FF"/>
                </a:solidFill>
              </a:rPr>
              <a:t>H.9.2. Bản đồ khí hậu ở châu Phi</a:t>
            </a:r>
            <a:endParaRPr lang="en-US" sz="2200">
              <a:solidFill>
                <a:srgbClr val="0000FF"/>
              </a:solidFill>
            </a:endParaRPr>
          </a:p>
        </p:txBody>
      </p:sp>
      <p:pic>
        <p:nvPicPr>
          <p:cNvPr id="12" name="Picture 2" descr="C:\Users\PTS\Desktop\Ảnh\3196045b1e7ad124886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1854" y="914397"/>
            <a:ext cx="5153887" cy="537892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77090" y="1852680"/>
          <a:ext cx="6386945" cy="4319321"/>
        </p:xfrm>
        <a:graphic>
          <a:graphicData uri="http://schemas.openxmlformats.org/drawingml/2006/table">
            <a:tbl>
              <a:tblPr/>
              <a:tblGrid>
                <a:gridCol w="1946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0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55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MT</a:t>
                      </a: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Cận</a:t>
                      </a:r>
                      <a:r>
                        <a:rPr lang="en-US" sz="2800" b="1" baseline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nhiệt</a:t>
                      </a: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9227">
                <a:tc>
                  <a:txBody>
                    <a:bodyPr/>
                    <a:lstStyle/>
                    <a:p>
                      <a:pPr marL="0" marR="0" indent="2540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Phân bố</a:t>
                      </a: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Cực bắc và nam châu Phi.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9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Cảnh</a:t>
                      </a:r>
                      <a:r>
                        <a:rPr lang="en-US" sz="2800" b="1" baseline="0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 quan</a:t>
                      </a: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- Phát triển cây lá cứng.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9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Sông</a:t>
                      </a:r>
                      <a:r>
                        <a:rPr lang="en-US" sz="2800" b="1" baseline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ngòi</a:t>
                      </a: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- Ít phát triển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55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Đất</a:t>
                      </a:r>
                      <a:r>
                        <a:rPr lang="en-US" sz="2800" b="1" baseline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đai</a:t>
                      </a: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-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76203"/>
            <a:ext cx="12192000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8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CÁC MÔI TRƯỜNG TỰ NHIÊN CHÂU PHI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80108" y="942554"/>
          <a:ext cx="11817928" cy="5752592"/>
        </p:xfrm>
        <a:graphic>
          <a:graphicData uri="http://schemas.openxmlformats.org/drawingml/2006/table">
            <a:tbl>
              <a:tblPr/>
              <a:tblGrid>
                <a:gridCol w="1415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3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9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06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33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Môi trường</a:t>
                      </a:r>
                      <a:endParaRPr lang="en-US" sz="23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Phân bố</a:t>
                      </a:r>
                      <a:endParaRPr lang="en-US" sz="23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Cảnh quan</a:t>
                      </a:r>
                      <a:endParaRPr lang="en-US" sz="23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Sông ngòi</a:t>
                      </a:r>
                      <a:endParaRPr lang="en-US" sz="23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Đất đai</a:t>
                      </a:r>
                      <a:endParaRPr lang="en-US" sz="23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54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Xích đạo</a:t>
                      </a:r>
                      <a:endParaRPr lang="en-US" sz="23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Bồn địa Công-gô và  phía bắc vịnh Ghi-nê.</a:t>
                      </a:r>
                      <a:endParaRPr lang="en-US" sz="23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Sinh vật rất phát triển, rừng thường xanh đặc trưng.</a:t>
                      </a:r>
                      <a:endParaRPr lang="en-US" sz="23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Mạng lưới sông ngòi dày đặc, nhiều nước quanh năm.</a:t>
                      </a:r>
                      <a:endParaRPr lang="en-US" sz="23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Đất đai màu mỡ.</a:t>
                      </a:r>
                      <a:endParaRPr lang="en-US" sz="23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540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Nhiệt đới</a:t>
                      </a:r>
                      <a:endParaRPr lang="en-US" sz="23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Hai bên môi trường xích đạo.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- Thảm thực vật từ rừng sang  đồng cỏ cao và cây bụi gai.</a:t>
                      </a:r>
                      <a:endParaRPr lang="en-US" sz="23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Lượng nước khá lớn, thay đổi theo mùa.</a:t>
                      </a:r>
                      <a:endParaRPr lang="en-US" sz="23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Đất đỏ vàng.</a:t>
                      </a:r>
                      <a:endParaRPr lang="en-US" sz="23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540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Hoang mạc</a:t>
                      </a:r>
                      <a:endParaRPr lang="en-US" sz="23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Khu vực chí tuyến, chiếm diện tích lớn nhất.</a:t>
                      </a:r>
                      <a:endParaRPr lang="en-US" sz="23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- Thực vật kém phát triển.</a:t>
                      </a:r>
                      <a:endParaRPr lang="en-US" sz="23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- Kém phát triển.</a:t>
                      </a:r>
                      <a:endParaRPr lang="en-US" sz="23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Khô cằn, bề mặt toàn cát bao phủ.</a:t>
                      </a:r>
                      <a:endParaRPr lang="en-US" sz="23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540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Cận nhiệt</a:t>
                      </a:r>
                      <a:endParaRPr lang="en-US" sz="23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Cực bắc và nam châu Phi.</a:t>
                      </a:r>
                      <a:endParaRPr lang="en-US" sz="23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- Phát triển cây lá cứng.</a:t>
                      </a:r>
                      <a:endParaRPr lang="en-US" sz="23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- Ít phát triển</a:t>
                      </a:r>
                      <a:endParaRPr lang="en-US" sz="23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-</a:t>
                      </a:r>
                      <a:endParaRPr lang="en-US" sz="23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880</Words>
  <Application>Microsoft Office PowerPoint</Application>
  <PresentationFormat>Widescreen</PresentationFormat>
  <Paragraphs>196</Paragraphs>
  <Slides>13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#9Slide03 HelveBold</vt:lpstr>
      <vt:lpstr>#9Slide07 IcielBaliho Script</vt:lpstr>
      <vt:lpstr>Arial</vt:lpstr>
      <vt:lpstr>Calibri</vt:lpstr>
      <vt:lpstr>Calibri Light</vt:lpstr>
      <vt:lpstr>Impact MT Std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Anh</dc:creator>
  <cp:lastModifiedBy>Hồ Thị Thanh Tâm</cp:lastModifiedBy>
  <cp:revision>69</cp:revision>
  <dcterms:created xsi:type="dcterms:W3CDTF">2018-04-03T09:21:02Z</dcterms:created>
  <dcterms:modified xsi:type="dcterms:W3CDTF">2022-09-05T15:39:48Z</dcterms:modified>
</cp:coreProperties>
</file>